
<file path=[Content_Types].xml><?xml version="1.0" encoding="utf-8"?>
<Types xmlns="http://schemas.openxmlformats.org/package/2006/content-types">
  <Default Extension="xml" ContentType="application/xml"/>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26" r:id="rId3"/>
    <p:sldId id="325" r:id="rId4"/>
    <p:sldId id="259" r:id="rId5"/>
    <p:sldId id="288" r:id="rId6"/>
    <p:sldId id="290" r:id="rId7"/>
    <p:sldId id="318" r:id="rId8"/>
    <p:sldId id="327" r:id="rId9"/>
    <p:sldId id="330" r:id="rId10"/>
    <p:sldId id="331" r:id="rId11"/>
    <p:sldId id="328" r:id="rId12"/>
    <p:sldId id="329" r:id="rId13"/>
    <p:sldId id="320" r:id="rId14"/>
    <p:sldId id="321" r:id="rId15"/>
    <p:sldId id="322" r:id="rId16"/>
    <p:sldId id="323" r:id="rId17"/>
    <p:sldId id="343" r:id="rId18"/>
    <p:sldId id="324" r:id="rId19"/>
    <p:sldId id="342" r:id="rId20"/>
    <p:sldId id="34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63" d="100"/>
          <a:sy n="63" d="100"/>
        </p:scale>
        <p:origin x="7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customXml" Target="../customXml/item3.xml"/><Relationship Id="rId26" Type="http://schemas.openxmlformats.org/officeDocument/2006/relationships/customXml" Target="../customXml/item2.xml"/><Relationship Id="rId25" Type="http://schemas.openxmlformats.org/officeDocument/2006/relationships/customXml" Target="../customXml/item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DB06F471-EA64-43B2-9DFB-9A31511041B2}"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32282761-2AF0-4EA4-BAE0-16983E275A48}">
      <dgm:prSet phldrT="[Text]"/>
      <dgm:spPr/>
      <dgm:t>
        <a:bodyPr/>
        <a:lstStyle/>
        <a:p>
          <a:r>
            <a:rPr lang="en-US" dirty="0" smtClean="0"/>
            <a:t>Larger Datasets</a:t>
          </a:r>
          <a:endParaRPr lang="en-US" dirty="0"/>
        </a:p>
      </dgm:t>
    </dgm:pt>
    <dgm:pt modelId="{9369CD0F-A4C9-4C81-9598-5544585241FC}" cxnId="{F50F7B8F-AEE9-43C9-B4F9-E994AEDB3AFD}" type="parTrans">
      <dgm:prSet/>
      <dgm:spPr/>
      <dgm:t>
        <a:bodyPr/>
        <a:lstStyle/>
        <a:p>
          <a:endParaRPr lang="en-US"/>
        </a:p>
      </dgm:t>
    </dgm:pt>
    <dgm:pt modelId="{498AF8F9-3131-4039-803E-5AA25D7229F7}" cxnId="{F50F7B8F-AEE9-43C9-B4F9-E994AEDB3AFD}" type="sibTrans">
      <dgm:prSet/>
      <dgm:spPr/>
      <dgm:t>
        <a:bodyPr/>
        <a:lstStyle/>
        <a:p>
          <a:endParaRPr lang="en-US"/>
        </a:p>
      </dgm:t>
    </dgm:pt>
    <dgm:pt modelId="{CA672B62-94BE-4F6A-A73E-6171E6EAF6AC}">
      <dgm:prSet phldrT="[Text]"/>
      <dgm:spPr/>
      <dgm:t>
        <a:bodyPr/>
        <a:lstStyle/>
        <a:p>
          <a:r>
            <a:rPr lang="en-US" dirty="0" smtClean="0"/>
            <a:t>Image 1000kb/ picture</a:t>
          </a:r>
          <a:endParaRPr lang="en-US" dirty="0"/>
        </a:p>
      </dgm:t>
    </dgm:pt>
    <dgm:pt modelId="{7F36F09B-FB8C-4AAA-AF37-077F2342E56C}" cxnId="{9101817B-6BFF-4AF8-81E6-41290201A706}" type="parTrans">
      <dgm:prSet/>
      <dgm:spPr/>
      <dgm:t>
        <a:bodyPr/>
        <a:lstStyle/>
        <a:p>
          <a:endParaRPr lang="en-US"/>
        </a:p>
      </dgm:t>
    </dgm:pt>
    <dgm:pt modelId="{F047FC35-4D5F-4288-A002-83CAE0FE3D71}" cxnId="{9101817B-6BFF-4AF8-81E6-41290201A706}" type="sibTrans">
      <dgm:prSet/>
      <dgm:spPr/>
      <dgm:t>
        <a:bodyPr/>
        <a:lstStyle/>
        <a:p>
          <a:endParaRPr lang="en-US"/>
        </a:p>
      </dgm:t>
    </dgm:pt>
    <dgm:pt modelId="{FF6AAE67-3ABF-4BC0-92CE-ECBE36261366}">
      <dgm:prSet phldrT="[Text]"/>
      <dgm:spPr/>
      <dgm:t>
        <a:bodyPr/>
        <a:lstStyle/>
        <a:p>
          <a:r>
            <a:rPr lang="en-US" dirty="0" smtClean="0"/>
            <a:t>Audio: 5000km/ song</a:t>
          </a:r>
          <a:endParaRPr lang="en-US" dirty="0"/>
        </a:p>
      </dgm:t>
    </dgm:pt>
    <dgm:pt modelId="{5757B0C4-8B8D-4120-9954-BF7AF726ADFA}" cxnId="{91D7EC11-5EAA-4CC3-8FEC-26050D7DED78}" type="parTrans">
      <dgm:prSet/>
      <dgm:spPr/>
      <dgm:t>
        <a:bodyPr/>
        <a:lstStyle/>
        <a:p>
          <a:endParaRPr lang="en-US"/>
        </a:p>
      </dgm:t>
    </dgm:pt>
    <dgm:pt modelId="{D09F549D-B700-47B6-A885-898B59C9006C}" cxnId="{91D7EC11-5EAA-4CC3-8FEC-26050D7DED78}" type="sibTrans">
      <dgm:prSet/>
      <dgm:spPr/>
      <dgm:t>
        <a:bodyPr/>
        <a:lstStyle/>
        <a:p>
          <a:endParaRPr lang="en-US"/>
        </a:p>
      </dgm:t>
    </dgm:pt>
    <dgm:pt modelId="{AF50B26E-0912-4EAA-9201-B309804314B4}">
      <dgm:prSet phldrT="[Text]"/>
      <dgm:spPr/>
      <dgm:t>
        <a:bodyPr/>
        <a:lstStyle/>
        <a:p>
          <a:r>
            <a:rPr lang="en-US" dirty="0" smtClean="0"/>
            <a:t>Better Hardware</a:t>
          </a:r>
          <a:endParaRPr lang="en-US" dirty="0"/>
        </a:p>
      </dgm:t>
    </dgm:pt>
    <dgm:pt modelId="{0E2EE4CD-3CDB-44F4-B430-9CCDA80C9A8C}" cxnId="{211D300D-D494-4A37-BF18-B3E86DCD6A61}" type="parTrans">
      <dgm:prSet/>
      <dgm:spPr/>
      <dgm:t>
        <a:bodyPr/>
        <a:lstStyle/>
        <a:p>
          <a:endParaRPr lang="en-US"/>
        </a:p>
      </dgm:t>
    </dgm:pt>
    <dgm:pt modelId="{1C3DAF8E-6A39-40E5-8A08-785C87C1E255}" cxnId="{211D300D-D494-4A37-BF18-B3E86DCD6A61}" type="sibTrans">
      <dgm:prSet/>
      <dgm:spPr/>
      <dgm:t>
        <a:bodyPr/>
        <a:lstStyle/>
        <a:p>
          <a:endParaRPr lang="en-US"/>
        </a:p>
      </dgm:t>
    </dgm:pt>
    <dgm:pt modelId="{1E250B25-2539-4A58-B979-5B17C7679C97}">
      <dgm:prSet phldrT="[Text]"/>
      <dgm:spPr/>
      <dgm:t>
        <a:bodyPr/>
        <a:lstStyle/>
        <a:p>
          <a:r>
            <a:rPr lang="en-US" dirty="0" smtClean="0"/>
            <a:t>Transistors density doubles every 18months. </a:t>
          </a:r>
          <a:endParaRPr lang="en-US" dirty="0"/>
        </a:p>
      </dgm:t>
    </dgm:pt>
    <dgm:pt modelId="{5CED6068-8C99-42E8-B437-EDD0D8C4DD79}" cxnId="{6738B889-970F-45BF-A561-7072816CD726}" type="parTrans">
      <dgm:prSet/>
      <dgm:spPr/>
      <dgm:t>
        <a:bodyPr/>
        <a:lstStyle/>
        <a:p>
          <a:endParaRPr lang="en-US"/>
        </a:p>
      </dgm:t>
    </dgm:pt>
    <dgm:pt modelId="{C004088E-22C1-4AFC-8A11-5454230B7E78}" cxnId="{6738B889-970F-45BF-A561-7072816CD726}" type="sibTrans">
      <dgm:prSet/>
      <dgm:spPr/>
      <dgm:t>
        <a:bodyPr/>
        <a:lstStyle/>
        <a:p>
          <a:endParaRPr lang="en-US"/>
        </a:p>
      </dgm:t>
    </dgm:pt>
    <dgm:pt modelId="{D8B4BF21-E310-465D-84C7-5D3BC9493CCC}">
      <dgm:prSet phldrT="[Text]"/>
      <dgm:spPr/>
      <dgm:t>
        <a:bodyPr/>
        <a:lstStyle/>
        <a:p>
          <a:r>
            <a:rPr lang="en-US" dirty="0" smtClean="0"/>
            <a:t>Cost per GB in 1995: $1000.00</a:t>
          </a:r>
          <a:endParaRPr lang="en-US" dirty="0"/>
        </a:p>
      </dgm:t>
    </dgm:pt>
    <dgm:pt modelId="{05607333-4F04-4232-8C76-260DCB1EBA73}" cxnId="{BDBC6C76-882E-451E-AD50-E0C6FB65C76F}" type="parTrans">
      <dgm:prSet/>
      <dgm:spPr/>
      <dgm:t>
        <a:bodyPr/>
        <a:lstStyle/>
        <a:p>
          <a:endParaRPr lang="en-US"/>
        </a:p>
      </dgm:t>
    </dgm:pt>
    <dgm:pt modelId="{AA350457-42CD-4D06-B16E-D74C59B1E9A8}" cxnId="{BDBC6C76-882E-451E-AD50-E0C6FB65C76F}" type="sibTrans">
      <dgm:prSet/>
      <dgm:spPr/>
      <dgm:t>
        <a:bodyPr/>
        <a:lstStyle/>
        <a:p>
          <a:endParaRPr lang="en-US"/>
        </a:p>
      </dgm:t>
    </dgm:pt>
    <dgm:pt modelId="{1AFBDD0F-074C-405A-9D95-7AA3192A3079}">
      <dgm:prSet phldrT="[Text]"/>
      <dgm:spPr/>
      <dgm:t>
        <a:bodyPr/>
        <a:lstStyle/>
        <a:p>
          <a:r>
            <a:rPr lang="en-US" dirty="0" smtClean="0"/>
            <a:t>Smarter Algorithms</a:t>
          </a:r>
          <a:endParaRPr lang="en-US" dirty="0"/>
        </a:p>
      </dgm:t>
    </dgm:pt>
    <dgm:pt modelId="{B34F713C-1D33-4F5B-A554-F00F00F8BFD8}" cxnId="{B2234608-875C-42F7-BD96-A479258EAACB}" type="parTrans">
      <dgm:prSet/>
      <dgm:spPr/>
      <dgm:t>
        <a:bodyPr/>
        <a:lstStyle/>
        <a:p>
          <a:endParaRPr lang="en-US"/>
        </a:p>
      </dgm:t>
    </dgm:pt>
    <dgm:pt modelId="{51EEC255-F338-403C-AF11-252B3891B6D5}" cxnId="{B2234608-875C-42F7-BD96-A479258EAACB}" type="sibTrans">
      <dgm:prSet/>
      <dgm:spPr/>
      <dgm:t>
        <a:bodyPr/>
        <a:lstStyle/>
        <a:p>
          <a:endParaRPr lang="en-US"/>
        </a:p>
      </dgm:t>
    </dgm:pt>
    <dgm:pt modelId="{D4F54170-F3D2-4A1E-AFCF-0306C64C4791}">
      <dgm:prSet phldrT="[Text]"/>
      <dgm:spPr/>
      <dgm:t>
        <a:bodyPr/>
        <a:lstStyle/>
        <a:p>
          <a:r>
            <a:rPr lang="en-US" dirty="0" smtClean="0"/>
            <a:t>Advances in algorithm innovation, including neural network, leading to better accuracy in training models</a:t>
          </a:r>
          <a:endParaRPr lang="en-US" dirty="0"/>
        </a:p>
      </dgm:t>
    </dgm:pt>
    <dgm:pt modelId="{A946B8C2-B03B-4644-A504-656196F073DC}" cxnId="{3AE6D8A9-C423-42BE-90E4-787468D79412}" type="parTrans">
      <dgm:prSet/>
      <dgm:spPr/>
      <dgm:t>
        <a:bodyPr/>
        <a:lstStyle/>
        <a:p>
          <a:endParaRPr lang="en-US"/>
        </a:p>
      </dgm:t>
    </dgm:pt>
    <dgm:pt modelId="{2508A7D0-822E-4092-8530-00BAECC72CC8}" cxnId="{3AE6D8A9-C423-42BE-90E4-787468D79412}" type="sibTrans">
      <dgm:prSet/>
      <dgm:spPr/>
      <dgm:t>
        <a:bodyPr/>
        <a:lstStyle/>
        <a:p>
          <a:endParaRPr lang="en-US"/>
        </a:p>
      </dgm:t>
    </dgm:pt>
    <dgm:pt modelId="{D5E0A5FA-5987-41CE-A31F-1F8E25042ABE}">
      <dgm:prSet phldrT="[Text]"/>
      <dgm:spPr/>
      <dgm:t>
        <a:bodyPr/>
        <a:lstStyle/>
        <a:p>
          <a:r>
            <a:rPr lang="en-US" dirty="0" smtClean="0"/>
            <a:t>Video: 5,000,000/movie</a:t>
          </a:r>
          <a:endParaRPr lang="en-US" dirty="0"/>
        </a:p>
      </dgm:t>
    </dgm:pt>
    <dgm:pt modelId="{00C7CF52-36DB-4DF5-A1A9-6004C496CA30}" cxnId="{3A880144-B994-489D-AE33-664A940CA94C}" type="parTrans">
      <dgm:prSet/>
      <dgm:spPr/>
      <dgm:t>
        <a:bodyPr/>
        <a:lstStyle/>
        <a:p>
          <a:endParaRPr lang="en-US"/>
        </a:p>
      </dgm:t>
    </dgm:pt>
    <dgm:pt modelId="{35EE8A9D-FC43-4965-BEFD-DBF1A1B8A12B}" cxnId="{3A880144-B994-489D-AE33-664A940CA94C}" type="sibTrans">
      <dgm:prSet/>
      <dgm:spPr/>
      <dgm:t>
        <a:bodyPr/>
        <a:lstStyle/>
        <a:p>
          <a:endParaRPr lang="en-US"/>
        </a:p>
      </dgm:t>
    </dgm:pt>
    <dgm:pt modelId="{6AF4A40C-D6AA-42E3-B028-0D76D1F96056}">
      <dgm:prSet phldrT="[Text]"/>
      <dgm:spPr/>
      <dgm:t>
        <a:bodyPr/>
        <a:lstStyle/>
        <a:p>
          <a:r>
            <a:rPr lang="en-US" dirty="0" smtClean="0"/>
            <a:t>Cost per GB in 2017: $0.02</a:t>
          </a:r>
          <a:endParaRPr lang="en-US" dirty="0"/>
        </a:p>
      </dgm:t>
    </dgm:pt>
    <dgm:pt modelId="{C358FCEC-DC2A-46D7-98BB-6C88A3914FDC}" cxnId="{8268C2FC-62DF-40A4-AB9B-AB0D78697C67}" type="parTrans">
      <dgm:prSet/>
      <dgm:spPr/>
      <dgm:t>
        <a:bodyPr/>
        <a:lstStyle/>
        <a:p>
          <a:endParaRPr lang="en-US"/>
        </a:p>
      </dgm:t>
    </dgm:pt>
    <dgm:pt modelId="{50E2CFF9-AC94-4C43-8D7B-194B411018BF}" cxnId="{8268C2FC-62DF-40A4-AB9B-AB0D78697C67}" type="sibTrans">
      <dgm:prSet/>
      <dgm:spPr/>
      <dgm:t>
        <a:bodyPr/>
        <a:lstStyle/>
        <a:p>
          <a:endParaRPr lang="en-US"/>
        </a:p>
      </dgm:t>
    </dgm:pt>
    <dgm:pt modelId="{F312464E-012C-4E80-A6CB-8966197CABE7}" type="pres">
      <dgm:prSet presAssocID="{DB06F471-EA64-43B2-9DFB-9A31511041B2}" presName="Name0" presStyleCnt="0">
        <dgm:presLayoutVars>
          <dgm:dir/>
          <dgm:animLvl val="lvl"/>
          <dgm:resizeHandles val="exact"/>
        </dgm:presLayoutVars>
      </dgm:prSet>
      <dgm:spPr/>
    </dgm:pt>
    <dgm:pt modelId="{ABFDDC70-89CE-45CA-934B-FB5AA15EADEF}" type="pres">
      <dgm:prSet presAssocID="{32282761-2AF0-4EA4-BAE0-16983E275A48}" presName="composite" presStyleCnt="0"/>
      <dgm:spPr/>
    </dgm:pt>
    <dgm:pt modelId="{6C2BF735-58FE-4428-8B7F-273A6F5C0AB0}" type="pres">
      <dgm:prSet presAssocID="{32282761-2AF0-4EA4-BAE0-16983E275A48}" presName="parTx" presStyleLbl="alignNode1" presStyleIdx="0" presStyleCnt="3">
        <dgm:presLayoutVars>
          <dgm:chMax val="0"/>
          <dgm:chPref val="0"/>
          <dgm:bulletEnabled val="1"/>
        </dgm:presLayoutVars>
      </dgm:prSet>
      <dgm:spPr/>
    </dgm:pt>
    <dgm:pt modelId="{AD20C436-B45C-40D4-8A24-587E95219A07}" type="pres">
      <dgm:prSet presAssocID="{32282761-2AF0-4EA4-BAE0-16983E275A48}" presName="desTx" presStyleLbl="alignAccFollowNode1" presStyleIdx="0" presStyleCnt="3">
        <dgm:presLayoutVars>
          <dgm:bulletEnabled val="1"/>
        </dgm:presLayoutVars>
      </dgm:prSet>
      <dgm:spPr/>
      <dgm:t>
        <a:bodyPr/>
        <a:lstStyle/>
        <a:p>
          <a:endParaRPr lang="en-US"/>
        </a:p>
      </dgm:t>
    </dgm:pt>
    <dgm:pt modelId="{7CA8740F-D863-4F35-A900-A9C9B0B81F9A}" type="pres">
      <dgm:prSet presAssocID="{498AF8F9-3131-4039-803E-5AA25D7229F7}" presName="space" presStyleCnt="0"/>
      <dgm:spPr/>
    </dgm:pt>
    <dgm:pt modelId="{DF61E2CA-E7AF-4682-B8D0-7B17BBD528E0}" type="pres">
      <dgm:prSet presAssocID="{AF50B26E-0912-4EAA-9201-B309804314B4}" presName="composite" presStyleCnt="0"/>
      <dgm:spPr/>
    </dgm:pt>
    <dgm:pt modelId="{E6C7EB6B-139E-4C61-AA48-D6BB0AC2341A}" type="pres">
      <dgm:prSet presAssocID="{AF50B26E-0912-4EAA-9201-B309804314B4}" presName="parTx" presStyleLbl="alignNode1" presStyleIdx="1" presStyleCnt="3">
        <dgm:presLayoutVars>
          <dgm:chMax val="0"/>
          <dgm:chPref val="0"/>
          <dgm:bulletEnabled val="1"/>
        </dgm:presLayoutVars>
      </dgm:prSet>
      <dgm:spPr/>
      <dgm:t>
        <a:bodyPr/>
        <a:lstStyle/>
        <a:p>
          <a:endParaRPr lang="en-US"/>
        </a:p>
      </dgm:t>
    </dgm:pt>
    <dgm:pt modelId="{E0DC6D03-E7B9-47F8-92CC-0052630EAD01}" type="pres">
      <dgm:prSet presAssocID="{AF50B26E-0912-4EAA-9201-B309804314B4}" presName="desTx" presStyleLbl="alignAccFollowNode1" presStyleIdx="1" presStyleCnt="3">
        <dgm:presLayoutVars>
          <dgm:bulletEnabled val="1"/>
        </dgm:presLayoutVars>
      </dgm:prSet>
      <dgm:spPr/>
      <dgm:t>
        <a:bodyPr/>
        <a:lstStyle/>
        <a:p>
          <a:endParaRPr lang="en-US"/>
        </a:p>
      </dgm:t>
    </dgm:pt>
    <dgm:pt modelId="{94789924-FA49-4B7C-84D6-7D88DAD31F47}" type="pres">
      <dgm:prSet presAssocID="{1C3DAF8E-6A39-40E5-8A08-785C87C1E255}" presName="space" presStyleCnt="0"/>
      <dgm:spPr/>
    </dgm:pt>
    <dgm:pt modelId="{62C808F8-6637-41BD-9FE2-E1ED7065A4C4}" type="pres">
      <dgm:prSet presAssocID="{1AFBDD0F-074C-405A-9D95-7AA3192A3079}" presName="composite" presStyleCnt="0"/>
      <dgm:spPr/>
    </dgm:pt>
    <dgm:pt modelId="{4B5389F2-1A80-4482-B7C0-FC02572049E9}" type="pres">
      <dgm:prSet presAssocID="{1AFBDD0F-074C-405A-9D95-7AA3192A3079}" presName="parTx" presStyleLbl="alignNode1" presStyleIdx="2" presStyleCnt="3">
        <dgm:presLayoutVars>
          <dgm:chMax val="0"/>
          <dgm:chPref val="0"/>
          <dgm:bulletEnabled val="1"/>
        </dgm:presLayoutVars>
      </dgm:prSet>
      <dgm:spPr/>
    </dgm:pt>
    <dgm:pt modelId="{F9AF9C6D-7FDE-4E72-A42C-27323DD59355}" type="pres">
      <dgm:prSet presAssocID="{1AFBDD0F-074C-405A-9D95-7AA3192A3079}" presName="desTx" presStyleLbl="alignAccFollowNode1" presStyleIdx="2" presStyleCnt="3">
        <dgm:presLayoutVars>
          <dgm:bulletEnabled val="1"/>
        </dgm:presLayoutVars>
      </dgm:prSet>
      <dgm:spPr/>
      <dgm:t>
        <a:bodyPr/>
        <a:lstStyle/>
        <a:p>
          <a:endParaRPr lang="en-US"/>
        </a:p>
      </dgm:t>
    </dgm:pt>
  </dgm:ptLst>
  <dgm:cxnLst>
    <dgm:cxn modelId="{54A9A610-EE58-4541-9D5A-7F525504418C}" type="presOf" srcId="{CA672B62-94BE-4F6A-A73E-6171E6EAF6AC}" destId="{AD20C436-B45C-40D4-8A24-587E95219A07}" srcOrd="0" destOrd="0" presId="urn:microsoft.com/office/officeart/2005/8/layout/hList1"/>
    <dgm:cxn modelId="{56D7DFE2-EF3F-4785-A913-A8D74842669A}" type="presOf" srcId="{1AFBDD0F-074C-405A-9D95-7AA3192A3079}" destId="{4B5389F2-1A80-4482-B7C0-FC02572049E9}" srcOrd="0" destOrd="0" presId="urn:microsoft.com/office/officeart/2005/8/layout/hList1"/>
    <dgm:cxn modelId="{6738B889-970F-45BF-A561-7072816CD726}" srcId="{AF50B26E-0912-4EAA-9201-B309804314B4}" destId="{1E250B25-2539-4A58-B979-5B17C7679C97}" srcOrd="0" destOrd="0" parTransId="{5CED6068-8C99-42E8-B437-EDD0D8C4DD79}" sibTransId="{C004088E-22C1-4AFC-8A11-5454230B7E78}"/>
    <dgm:cxn modelId="{3A880144-B994-489D-AE33-664A940CA94C}" srcId="{32282761-2AF0-4EA4-BAE0-16983E275A48}" destId="{D5E0A5FA-5987-41CE-A31F-1F8E25042ABE}" srcOrd="2" destOrd="0" parTransId="{00C7CF52-36DB-4DF5-A1A9-6004C496CA30}" sibTransId="{35EE8A9D-FC43-4965-BEFD-DBF1A1B8A12B}"/>
    <dgm:cxn modelId="{AB396682-CC5D-4537-856F-1454AE27603B}" type="presOf" srcId="{AF50B26E-0912-4EAA-9201-B309804314B4}" destId="{E6C7EB6B-139E-4C61-AA48-D6BB0AC2341A}" srcOrd="0" destOrd="0" presId="urn:microsoft.com/office/officeart/2005/8/layout/hList1"/>
    <dgm:cxn modelId="{1C6B3708-D3C5-4982-97BA-99F44EFA48FE}" type="presOf" srcId="{D4F54170-F3D2-4A1E-AFCF-0306C64C4791}" destId="{F9AF9C6D-7FDE-4E72-A42C-27323DD59355}" srcOrd="0" destOrd="0" presId="urn:microsoft.com/office/officeart/2005/8/layout/hList1"/>
    <dgm:cxn modelId="{260B880A-DBF3-4612-9BBE-76074A04F783}" type="presOf" srcId="{D5E0A5FA-5987-41CE-A31F-1F8E25042ABE}" destId="{AD20C436-B45C-40D4-8A24-587E95219A07}" srcOrd="0" destOrd="2" presId="urn:microsoft.com/office/officeart/2005/8/layout/hList1"/>
    <dgm:cxn modelId="{3AE6D8A9-C423-42BE-90E4-787468D79412}" srcId="{1AFBDD0F-074C-405A-9D95-7AA3192A3079}" destId="{D4F54170-F3D2-4A1E-AFCF-0306C64C4791}" srcOrd="0" destOrd="0" parTransId="{A946B8C2-B03B-4644-A504-656196F073DC}" sibTransId="{2508A7D0-822E-4092-8530-00BAECC72CC8}"/>
    <dgm:cxn modelId="{D18613B5-7BD3-4612-9C38-20A54AB4BF64}" type="presOf" srcId="{DB06F471-EA64-43B2-9DFB-9A31511041B2}" destId="{F312464E-012C-4E80-A6CB-8966197CABE7}" srcOrd="0" destOrd="0" presId="urn:microsoft.com/office/officeart/2005/8/layout/hList1"/>
    <dgm:cxn modelId="{91D7EC11-5EAA-4CC3-8FEC-26050D7DED78}" srcId="{32282761-2AF0-4EA4-BAE0-16983E275A48}" destId="{FF6AAE67-3ABF-4BC0-92CE-ECBE36261366}" srcOrd="1" destOrd="0" parTransId="{5757B0C4-8B8D-4120-9954-BF7AF726ADFA}" sibTransId="{D09F549D-B700-47B6-A885-898B59C9006C}"/>
    <dgm:cxn modelId="{B2234608-875C-42F7-BD96-A479258EAACB}" srcId="{DB06F471-EA64-43B2-9DFB-9A31511041B2}" destId="{1AFBDD0F-074C-405A-9D95-7AA3192A3079}" srcOrd="2" destOrd="0" parTransId="{B34F713C-1D33-4F5B-A554-F00F00F8BFD8}" sibTransId="{51EEC255-F338-403C-AF11-252B3891B6D5}"/>
    <dgm:cxn modelId="{0D3B8347-B2D8-430A-B944-1025BF2CA171}" type="presOf" srcId="{FF6AAE67-3ABF-4BC0-92CE-ECBE36261366}" destId="{AD20C436-B45C-40D4-8A24-587E95219A07}" srcOrd="0" destOrd="1" presId="urn:microsoft.com/office/officeart/2005/8/layout/hList1"/>
    <dgm:cxn modelId="{0B1AB707-8F06-44A8-9291-C4CAE7B2AE50}" type="presOf" srcId="{1E250B25-2539-4A58-B979-5B17C7679C97}" destId="{E0DC6D03-E7B9-47F8-92CC-0052630EAD01}" srcOrd="0" destOrd="0" presId="urn:microsoft.com/office/officeart/2005/8/layout/hList1"/>
    <dgm:cxn modelId="{9101817B-6BFF-4AF8-81E6-41290201A706}" srcId="{32282761-2AF0-4EA4-BAE0-16983E275A48}" destId="{CA672B62-94BE-4F6A-A73E-6171E6EAF6AC}" srcOrd="0" destOrd="0" parTransId="{7F36F09B-FB8C-4AAA-AF37-077F2342E56C}" sibTransId="{F047FC35-4D5F-4288-A002-83CAE0FE3D71}"/>
    <dgm:cxn modelId="{4ED12188-29F4-4167-935E-E07B3700CF2A}" type="presOf" srcId="{D8B4BF21-E310-465D-84C7-5D3BC9493CCC}" destId="{E0DC6D03-E7B9-47F8-92CC-0052630EAD01}" srcOrd="0" destOrd="1" presId="urn:microsoft.com/office/officeart/2005/8/layout/hList1"/>
    <dgm:cxn modelId="{211D300D-D494-4A37-BF18-B3E86DCD6A61}" srcId="{DB06F471-EA64-43B2-9DFB-9A31511041B2}" destId="{AF50B26E-0912-4EAA-9201-B309804314B4}" srcOrd="1" destOrd="0" parTransId="{0E2EE4CD-3CDB-44F4-B430-9CCDA80C9A8C}" sibTransId="{1C3DAF8E-6A39-40E5-8A08-785C87C1E255}"/>
    <dgm:cxn modelId="{BDBC6C76-882E-451E-AD50-E0C6FB65C76F}" srcId="{AF50B26E-0912-4EAA-9201-B309804314B4}" destId="{D8B4BF21-E310-465D-84C7-5D3BC9493CCC}" srcOrd="1" destOrd="0" parTransId="{05607333-4F04-4232-8C76-260DCB1EBA73}" sibTransId="{AA350457-42CD-4D06-B16E-D74C59B1E9A8}"/>
    <dgm:cxn modelId="{8268C2FC-62DF-40A4-AB9B-AB0D78697C67}" srcId="{AF50B26E-0912-4EAA-9201-B309804314B4}" destId="{6AF4A40C-D6AA-42E3-B028-0D76D1F96056}" srcOrd="2" destOrd="0" parTransId="{C358FCEC-DC2A-46D7-98BB-6C88A3914FDC}" sibTransId="{50E2CFF9-AC94-4C43-8D7B-194B411018BF}"/>
    <dgm:cxn modelId="{E18269F7-D745-4FC7-AC0D-6BB96115005C}" type="presOf" srcId="{6AF4A40C-D6AA-42E3-B028-0D76D1F96056}" destId="{E0DC6D03-E7B9-47F8-92CC-0052630EAD01}" srcOrd="0" destOrd="2" presId="urn:microsoft.com/office/officeart/2005/8/layout/hList1"/>
    <dgm:cxn modelId="{918A1D42-781B-42B1-95FC-00F09C2C1B2D}" type="presOf" srcId="{32282761-2AF0-4EA4-BAE0-16983E275A48}" destId="{6C2BF735-58FE-4428-8B7F-273A6F5C0AB0}" srcOrd="0" destOrd="0" presId="urn:microsoft.com/office/officeart/2005/8/layout/hList1"/>
    <dgm:cxn modelId="{F50F7B8F-AEE9-43C9-B4F9-E994AEDB3AFD}" srcId="{DB06F471-EA64-43B2-9DFB-9A31511041B2}" destId="{32282761-2AF0-4EA4-BAE0-16983E275A48}" srcOrd="0" destOrd="0" parTransId="{9369CD0F-A4C9-4C81-9598-5544585241FC}" sibTransId="{498AF8F9-3131-4039-803E-5AA25D7229F7}"/>
    <dgm:cxn modelId="{581B4492-0747-42E0-AD23-EC932474A815}" type="presParOf" srcId="{F312464E-012C-4E80-A6CB-8966197CABE7}" destId="{ABFDDC70-89CE-45CA-934B-FB5AA15EADEF}" srcOrd="0" destOrd="0" presId="urn:microsoft.com/office/officeart/2005/8/layout/hList1"/>
    <dgm:cxn modelId="{FD3EEC7E-65AC-41C6-BEFB-9B68B417F525}" type="presParOf" srcId="{ABFDDC70-89CE-45CA-934B-FB5AA15EADEF}" destId="{6C2BF735-58FE-4428-8B7F-273A6F5C0AB0}" srcOrd="0" destOrd="0" presId="urn:microsoft.com/office/officeart/2005/8/layout/hList1"/>
    <dgm:cxn modelId="{6EDF6831-9DC1-4A2F-A234-10327CC42A78}" type="presParOf" srcId="{ABFDDC70-89CE-45CA-934B-FB5AA15EADEF}" destId="{AD20C436-B45C-40D4-8A24-587E95219A07}" srcOrd="1" destOrd="0" presId="urn:microsoft.com/office/officeart/2005/8/layout/hList1"/>
    <dgm:cxn modelId="{480CB6AE-20ED-4A8D-899C-26E2EAB33D84}" type="presParOf" srcId="{F312464E-012C-4E80-A6CB-8966197CABE7}" destId="{7CA8740F-D863-4F35-A900-A9C9B0B81F9A}" srcOrd="1" destOrd="0" presId="urn:microsoft.com/office/officeart/2005/8/layout/hList1"/>
    <dgm:cxn modelId="{CDCEB48B-B1EA-481E-A6B9-63C4980BE0BA}" type="presParOf" srcId="{F312464E-012C-4E80-A6CB-8966197CABE7}" destId="{DF61E2CA-E7AF-4682-B8D0-7B17BBD528E0}" srcOrd="2" destOrd="0" presId="urn:microsoft.com/office/officeart/2005/8/layout/hList1"/>
    <dgm:cxn modelId="{EEBA0ECF-CDEB-4362-BFFA-9F9456ADEB8A}" type="presParOf" srcId="{DF61E2CA-E7AF-4682-B8D0-7B17BBD528E0}" destId="{E6C7EB6B-139E-4C61-AA48-D6BB0AC2341A}" srcOrd="0" destOrd="0" presId="urn:microsoft.com/office/officeart/2005/8/layout/hList1"/>
    <dgm:cxn modelId="{DC87590F-DEA7-4275-899F-CE41B7A45AE0}" type="presParOf" srcId="{DF61E2CA-E7AF-4682-B8D0-7B17BBD528E0}" destId="{E0DC6D03-E7B9-47F8-92CC-0052630EAD01}" srcOrd="1" destOrd="0" presId="urn:microsoft.com/office/officeart/2005/8/layout/hList1"/>
    <dgm:cxn modelId="{A1E119AC-5C2E-4ADC-8BD0-8C3EEFBC13F0}" type="presParOf" srcId="{F312464E-012C-4E80-A6CB-8966197CABE7}" destId="{94789924-FA49-4B7C-84D6-7D88DAD31F47}" srcOrd="3" destOrd="0" presId="urn:microsoft.com/office/officeart/2005/8/layout/hList1"/>
    <dgm:cxn modelId="{66B279B8-93D5-4203-AAB8-984983FC95BD}" type="presParOf" srcId="{F312464E-012C-4E80-A6CB-8966197CABE7}" destId="{62C808F8-6637-41BD-9FE2-E1ED7065A4C4}" srcOrd="4" destOrd="0" presId="urn:microsoft.com/office/officeart/2005/8/layout/hList1"/>
    <dgm:cxn modelId="{C6564507-F0C5-4803-AFFB-9D414C9A4219}" type="presParOf" srcId="{62C808F8-6637-41BD-9FE2-E1ED7065A4C4}" destId="{4B5389F2-1A80-4482-B7C0-FC02572049E9}" srcOrd="0" destOrd="0" presId="urn:microsoft.com/office/officeart/2005/8/layout/hList1"/>
    <dgm:cxn modelId="{2F165C1A-9E05-49D6-85F2-F0DA6731A351}" type="presParOf" srcId="{62C808F8-6637-41BD-9FE2-E1ED7065A4C4}" destId="{F9AF9C6D-7FDE-4E72-A42C-27323DD59355}" srcOrd="1" destOrd="0" presId="urn:microsoft.com/office/officeart/2005/8/layout/hLis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9450252" cy="4271554"/>
        <a:chOff x="0" y="0"/>
        <a:chExt cx="9450252" cy="4271554"/>
      </a:xfrm>
    </dsp:grpSpPr>
    <dsp:sp modelId="{6C2BF735-58FE-4428-8B7F-273A6F5C0AB0}">
      <dsp:nvSpPr>
        <dsp:cNvPr id="3" name="Rectangles 2"/>
        <dsp:cNvSpPr/>
      </dsp:nvSpPr>
      <dsp:spPr bwMode="white">
        <a:xfrm>
          <a:off x="0" y="288402"/>
          <a:ext cx="2881174" cy="691200"/>
        </a:xfrm>
        <a:prstGeom prst="rect">
          <a:avLst/>
        </a:prstGeom>
      </dsp:spPr>
      <dsp:style>
        <a:lnRef idx="2">
          <a:schemeClr val="accent1"/>
        </a:lnRef>
        <a:fillRef idx="1">
          <a:schemeClr val="accent1"/>
        </a:fillRef>
        <a:effectRef idx="0">
          <a:scrgbClr r="0" g="0" b="0"/>
        </a:effectRef>
        <a:fontRef idx="minor">
          <a:schemeClr val="lt1"/>
        </a:fontRef>
      </dsp:style>
      <dsp:txBody>
        <a:bodyPr lIns="170688" tIns="97536" rIns="170688" bIns="97536"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en-US" dirty="0" smtClean="0"/>
            <a:t>Larger Datasets</a:t>
          </a:r>
          <a:endParaRPr lang="en-US" dirty="0"/>
        </a:p>
      </dsp:txBody>
      <dsp:txXfrm>
        <a:off x="0" y="288402"/>
        <a:ext cx="2881174" cy="691200"/>
      </dsp:txXfrm>
    </dsp:sp>
    <dsp:sp modelId="{AD20C436-B45C-40D4-8A24-587E95219A07}">
      <dsp:nvSpPr>
        <dsp:cNvPr id="4" name="Rectangles 3"/>
        <dsp:cNvSpPr/>
      </dsp:nvSpPr>
      <dsp:spPr bwMode="white">
        <a:xfrm>
          <a:off x="0" y="979602"/>
          <a:ext cx="2881174" cy="3003550"/>
        </a:xfrm>
        <a:prstGeom prst="rect">
          <a:avLst/>
        </a:prstGeom>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128016" tIns="128016" rIns="170688" bIns="192024" anchor="t"/>
        <a:lstStyle>
          <a:lvl1pPr algn="l">
            <a:defRPr sz="2400"/>
          </a:lvl1pPr>
          <a:lvl2pPr marL="228600" indent="-228600" algn="l">
            <a:defRPr sz="2400"/>
          </a:lvl2pPr>
          <a:lvl3pPr marL="457200" indent="-228600" algn="l">
            <a:defRPr sz="2400"/>
          </a:lvl3pPr>
          <a:lvl4pPr marL="685800" indent="-228600" algn="l">
            <a:defRPr sz="2400"/>
          </a:lvl4pPr>
          <a:lvl5pPr marL="914400" indent="-228600" algn="l">
            <a:defRPr sz="2400"/>
          </a:lvl5pPr>
          <a:lvl6pPr marL="1143000" indent="-228600" algn="l">
            <a:defRPr sz="2400"/>
          </a:lvl6pPr>
          <a:lvl7pPr marL="1371600" indent="-228600" algn="l">
            <a:defRPr sz="2400"/>
          </a:lvl7pPr>
          <a:lvl8pPr marL="1600200" indent="-228600" algn="l">
            <a:defRPr sz="2400"/>
          </a:lvl8pPr>
          <a:lvl9pPr marL="1828800" indent="-228600" algn="l">
            <a:defRPr sz="2400"/>
          </a:lvl9pPr>
        </a:lstStyle>
        <a:p>
          <a:pPr lvl="1">
            <a:lnSpc>
              <a:spcPct val="100000"/>
            </a:lnSpc>
            <a:spcBef>
              <a:spcPct val="0"/>
            </a:spcBef>
            <a:spcAft>
              <a:spcPct val="15000"/>
            </a:spcAft>
            <a:buChar char="•"/>
          </a:pPr>
          <a:r>
            <a:rPr lang="en-US" dirty="0" smtClean="0">
              <a:solidFill>
                <a:schemeClr val="dk1"/>
              </a:solidFill>
            </a:rPr>
            <a:t>Image 1000kb/ picture</a:t>
          </a:r>
          <a:endParaRPr lang="en-US" dirty="0">
            <a:solidFill>
              <a:schemeClr val="dk1"/>
            </a:solidFill>
          </a:endParaRPr>
        </a:p>
        <a:p>
          <a:pPr lvl="1">
            <a:lnSpc>
              <a:spcPct val="100000"/>
            </a:lnSpc>
            <a:spcBef>
              <a:spcPct val="0"/>
            </a:spcBef>
            <a:spcAft>
              <a:spcPct val="15000"/>
            </a:spcAft>
            <a:buChar char="•"/>
          </a:pPr>
          <a:r>
            <a:rPr lang="en-US" dirty="0" smtClean="0">
              <a:solidFill>
                <a:schemeClr val="dk1"/>
              </a:solidFill>
            </a:rPr>
            <a:t>Audio: 5000km/ song</a:t>
          </a:r>
          <a:endParaRPr lang="en-US" dirty="0">
            <a:solidFill>
              <a:schemeClr val="dk1"/>
            </a:solidFill>
          </a:endParaRPr>
        </a:p>
        <a:p>
          <a:pPr lvl="1">
            <a:lnSpc>
              <a:spcPct val="100000"/>
            </a:lnSpc>
            <a:spcBef>
              <a:spcPct val="0"/>
            </a:spcBef>
            <a:spcAft>
              <a:spcPct val="15000"/>
            </a:spcAft>
            <a:buChar char="•"/>
          </a:pPr>
          <a:r>
            <a:rPr lang="en-US" dirty="0" smtClean="0">
              <a:solidFill>
                <a:schemeClr val="dk1"/>
              </a:solidFill>
            </a:rPr>
            <a:t>Video: 5,000,000/movie</a:t>
          </a:r>
          <a:endParaRPr lang="en-US" dirty="0">
            <a:solidFill>
              <a:schemeClr val="dk1"/>
            </a:solidFill>
          </a:endParaRPr>
        </a:p>
      </dsp:txBody>
      <dsp:txXfrm>
        <a:off x="0" y="979602"/>
        <a:ext cx="2881174" cy="3003550"/>
      </dsp:txXfrm>
    </dsp:sp>
    <dsp:sp modelId="{E6C7EB6B-139E-4C61-AA48-D6BB0AC2341A}">
      <dsp:nvSpPr>
        <dsp:cNvPr id="5" name="Rectangles 4"/>
        <dsp:cNvSpPr/>
      </dsp:nvSpPr>
      <dsp:spPr bwMode="white">
        <a:xfrm>
          <a:off x="3284539" y="288402"/>
          <a:ext cx="2881174" cy="691200"/>
        </a:xfrm>
        <a:prstGeom prst="rect">
          <a:avLst/>
        </a:prstGeom>
      </dsp:spPr>
      <dsp:style>
        <a:lnRef idx="2">
          <a:schemeClr val="accent1"/>
        </a:lnRef>
        <a:fillRef idx="1">
          <a:schemeClr val="accent1"/>
        </a:fillRef>
        <a:effectRef idx="0">
          <a:scrgbClr r="0" g="0" b="0"/>
        </a:effectRef>
        <a:fontRef idx="minor">
          <a:schemeClr val="lt1"/>
        </a:fontRef>
      </dsp:style>
      <dsp:txBody>
        <a:bodyPr lIns="170688" tIns="97536" rIns="170688" bIns="97536"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en-US" dirty="0" smtClean="0"/>
            <a:t>Better Hardware</a:t>
          </a:r>
          <a:endParaRPr lang="en-US" dirty="0"/>
        </a:p>
      </dsp:txBody>
      <dsp:txXfrm>
        <a:off x="3284539" y="288402"/>
        <a:ext cx="2881174" cy="691200"/>
      </dsp:txXfrm>
    </dsp:sp>
    <dsp:sp modelId="{E0DC6D03-E7B9-47F8-92CC-0052630EAD01}">
      <dsp:nvSpPr>
        <dsp:cNvPr id="6" name="Rectangles 5"/>
        <dsp:cNvSpPr/>
      </dsp:nvSpPr>
      <dsp:spPr bwMode="white">
        <a:xfrm>
          <a:off x="3284539" y="979602"/>
          <a:ext cx="2881174" cy="3003550"/>
        </a:xfrm>
        <a:prstGeom prst="rect">
          <a:avLst/>
        </a:prstGeom>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128016" tIns="128016" rIns="170688" bIns="192024" anchor="t"/>
        <a:lstStyle>
          <a:lvl1pPr algn="l">
            <a:defRPr sz="2400"/>
          </a:lvl1pPr>
          <a:lvl2pPr marL="228600" indent="-228600" algn="l">
            <a:defRPr sz="2400"/>
          </a:lvl2pPr>
          <a:lvl3pPr marL="457200" indent="-228600" algn="l">
            <a:defRPr sz="2400"/>
          </a:lvl3pPr>
          <a:lvl4pPr marL="685800" indent="-228600" algn="l">
            <a:defRPr sz="2400"/>
          </a:lvl4pPr>
          <a:lvl5pPr marL="914400" indent="-228600" algn="l">
            <a:defRPr sz="2400"/>
          </a:lvl5pPr>
          <a:lvl6pPr marL="1143000" indent="-228600" algn="l">
            <a:defRPr sz="2400"/>
          </a:lvl6pPr>
          <a:lvl7pPr marL="1371600" indent="-228600" algn="l">
            <a:defRPr sz="2400"/>
          </a:lvl7pPr>
          <a:lvl8pPr marL="1600200" indent="-228600" algn="l">
            <a:defRPr sz="2400"/>
          </a:lvl8pPr>
          <a:lvl9pPr marL="1828800" indent="-228600" algn="l">
            <a:defRPr sz="2400"/>
          </a:lvl9pPr>
        </a:lstStyle>
        <a:p>
          <a:pPr lvl="1">
            <a:lnSpc>
              <a:spcPct val="100000"/>
            </a:lnSpc>
            <a:spcBef>
              <a:spcPct val="0"/>
            </a:spcBef>
            <a:spcAft>
              <a:spcPct val="15000"/>
            </a:spcAft>
            <a:buChar char="•"/>
          </a:pPr>
          <a:r>
            <a:rPr lang="en-US" dirty="0" smtClean="0">
              <a:solidFill>
                <a:schemeClr val="dk1"/>
              </a:solidFill>
            </a:rPr>
            <a:t>Transistors density doubles every 18months. </a:t>
          </a:r>
          <a:endParaRPr lang="en-US" dirty="0">
            <a:solidFill>
              <a:schemeClr val="dk1"/>
            </a:solidFill>
          </a:endParaRPr>
        </a:p>
        <a:p>
          <a:pPr lvl="1">
            <a:lnSpc>
              <a:spcPct val="100000"/>
            </a:lnSpc>
            <a:spcBef>
              <a:spcPct val="0"/>
            </a:spcBef>
            <a:spcAft>
              <a:spcPct val="15000"/>
            </a:spcAft>
            <a:buChar char="•"/>
          </a:pPr>
          <a:r>
            <a:rPr lang="en-US" dirty="0" smtClean="0">
              <a:solidFill>
                <a:schemeClr val="dk1"/>
              </a:solidFill>
            </a:rPr>
            <a:t>Cost per GB in 1995: $1000.00</a:t>
          </a:r>
          <a:endParaRPr lang="en-US" dirty="0">
            <a:solidFill>
              <a:schemeClr val="dk1"/>
            </a:solidFill>
          </a:endParaRPr>
        </a:p>
        <a:p>
          <a:pPr lvl="1">
            <a:lnSpc>
              <a:spcPct val="100000"/>
            </a:lnSpc>
            <a:spcBef>
              <a:spcPct val="0"/>
            </a:spcBef>
            <a:spcAft>
              <a:spcPct val="15000"/>
            </a:spcAft>
            <a:buChar char="•"/>
          </a:pPr>
          <a:r>
            <a:rPr lang="en-US" dirty="0" smtClean="0">
              <a:solidFill>
                <a:schemeClr val="dk1"/>
              </a:solidFill>
            </a:rPr>
            <a:t>Cost per GB in 2017: $0.02</a:t>
          </a:r>
          <a:endParaRPr lang="en-US" dirty="0">
            <a:solidFill>
              <a:schemeClr val="dk1"/>
            </a:solidFill>
          </a:endParaRPr>
        </a:p>
      </dsp:txBody>
      <dsp:txXfrm>
        <a:off x="3284539" y="979602"/>
        <a:ext cx="2881174" cy="3003550"/>
      </dsp:txXfrm>
    </dsp:sp>
    <dsp:sp modelId="{4B5389F2-1A80-4482-B7C0-FC02572049E9}">
      <dsp:nvSpPr>
        <dsp:cNvPr id="7" name="Rectangles 6"/>
        <dsp:cNvSpPr/>
      </dsp:nvSpPr>
      <dsp:spPr bwMode="white">
        <a:xfrm>
          <a:off x="6569078" y="288402"/>
          <a:ext cx="2881174" cy="691200"/>
        </a:xfrm>
        <a:prstGeom prst="rect">
          <a:avLst/>
        </a:prstGeom>
      </dsp:spPr>
      <dsp:style>
        <a:lnRef idx="2">
          <a:schemeClr val="accent1"/>
        </a:lnRef>
        <a:fillRef idx="1">
          <a:schemeClr val="accent1"/>
        </a:fillRef>
        <a:effectRef idx="0">
          <a:scrgbClr r="0" g="0" b="0"/>
        </a:effectRef>
        <a:fontRef idx="minor">
          <a:schemeClr val="lt1"/>
        </a:fontRef>
      </dsp:style>
      <dsp:txBody>
        <a:bodyPr lIns="170688" tIns="97536" rIns="170688" bIns="97536"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lang="en-US" dirty="0" smtClean="0"/>
            <a:t>Smarter Algorithms</a:t>
          </a:r>
          <a:endParaRPr lang="en-US" dirty="0"/>
        </a:p>
      </dsp:txBody>
      <dsp:txXfrm>
        <a:off x="6569078" y="288402"/>
        <a:ext cx="2881174" cy="691200"/>
      </dsp:txXfrm>
    </dsp:sp>
    <dsp:sp modelId="{F9AF9C6D-7FDE-4E72-A42C-27323DD59355}">
      <dsp:nvSpPr>
        <dsp:cNvPr id="8" name="Rectangles 7"/>
        <dsp:cNvSpPr/>
      </dsp:nvSpPr>
      <dsp:spPr bwMode="white">
        <a:xfrm>
          <a:off x="6569078" y="979602"/>
          <a:ext cx="2881174" cy="3003550"/>
        </a:xfrm>
        <a:prstGeom prst="rect">
          <a:avLst/>
        </a:prstGeom>
      </dsp:spPr>
      <dsp:style>
        <a:lnRef idx="2">
          <a:schemeClr val="accent1">
            <a:alpha val="90000"/>
            <a:tint val="40000"/>
          </a:schemeClr>
        </a:lnRef>
        <a:fillRef idx="1">
          <a:schemeClr val="accent1">
            <a:alpha val="90000"/>
            <a:tint val="40000"/>
          </a:schemeClr>
        </a:fillRef>
        <a:effectRef idx="0">
          <a:scrgbClr r="0" g="0" b="0"/>
        </a:effectRef>
        <a:fontRef idx="minor"/>
      </dsp:style>
      <dsp:txBody>
        <a:bodyPr lIns="128016" tIns="128016" rIns="170688" bIns="192024" anchor="t"/>
        <a:lstStyle>
          <a:lvl1pPr algn="l">
            <a:defRPr sz="2400"/>
          </a:lvl1pPr>
          <a:lvl2pPr marL="228600" indent="-228600" algn="l">
            <a:defRPr sz="2400"/>
          </a:lvl2pPr>
          <a:lvl3pPr marL="457200" indent="-228600" algn="l">
            <a:defRPr sz="2400"/>
          </a:lvl3pPr>
          <a:lvl4pPr marL="685800" indent="-228600" algn="l">
            <a:defRPr sz="2400"/>
          </a:lvl4pPr>
          <a:lvl5pPr marL="914400" indent="-228600" algn="l">
            <a:defRPr sz="2400"/>
          </a:lvl5pPr>
          <a:lvl6pPr marL="1143000" indent="-228600" algn="l">
            <a:defRPr sz="2400"/>
          </a:lvl6pPr>
          <a:lvl7pPr marL="1371600" indent="-228600" algn="l">
            <a:defRPr sz="2400"/>
          </a:lvl7pPr>
          <a:lvl8pPr marL="1600200" indent="-228600" algn="l">
            <a:defRPr sz="2400"/>
          </a:lvl8pPr>
          <a:lvl9pPr marL="1828800" indent="-228600" algn="l">
            <a:defRPr sz="2400"/>
          </a:lvl9pPr>
        </a:lstStyle>
        <a:p>
          <a:pPr lvl="1">
            <a:lnSpc>
              <a:spcPct val="100000"/>
            </a:lnSpc>
            <a:spcBef>
              <a:spcPct val="0"/>
            </a:spcBef>
            <a:spcAft>
              <a:spcPct val="15000"/>
            </a:spcAft>
            <a:buChar char="•"/>
          </a:pPr>
          <a:r>
            <a:rPr lang="en-US" dirty="0" smtClean="0">
              <a:solidFill>
                <a:schemeClr val="dk1"/>
              </a:solidFill>
            </a:rPr>
            <a:t>Advances in algorithm innovation, including neural network, leading to better accuracy in training models</a:t>
          </a:r>
          <a:endParaRPr lang="en-US" dirty="0">
            <a:solidFill>
              <a:schemeClr val="dk1"/>
            </a:solidFill>
          </a:endParaRPr>
        </a:p>
      </dsp:txBody>
      <dsp:txXfrm>
        <a:off x="6569078" y="979602"/>
        <a:ext cx="2881174" cy="300355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p>
            <a:fld id="{9184DA70-C731-4C70-880D-CCD4705E623C}"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2A279-0833-481D-8C56-F67FD0AC6C50}"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9" name="Rectangle 8"/>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587DA83-5663-4C9C-B9AA-0B40A3DAFF81}"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BE1D723-8F53-4F53-90B0-1982A396982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cxnSp>
        <p:nvCxnSpPr>
          <p:cNvPr id="9" name="Straight Connector 8"/>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p:cNvSpPr>
            <a:spLocks noGrp="1"/>
          </p:cNvSpPr>
          <p:nvPr>
            <p:ph type="dt" sz="half" idx="10"/>
          </p:nvPr>
        </p:nvSpPr>
        <p:spPr/>
        <p:txBody>
          <a:bodyPr/>
          <a:lstStyle/>
          <a:p>
            <a:fld id="{97669AF7-7BEB-44E4-9852-375E34362B5B}"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BAAAC38D-0552-4C82-B593-E6124DFADBE2}" type="datetime1">
              <a:rPr lang="en-US" smtClean="0"/>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D9DF0F1C-5577-4ACB-BB62-DF8F3C494C7E}" type="datetime1">
              <a:rPr lang="en-US" smtClean="0"/>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p:cNvSpPr>
            <a:spLocks noGrp="1"/>
          </p:cNvSpPr>
          <p:nvPr>
            <p:ph type="dt" sz="half" idx="10"/>
          </p:nvPr>
        </p:nvSpPr>
        <p:spPr/>
        <p:txBody>
          <a:bodyPr/>
          <a:lstStyle/>
          <a:p>
            <a:fld id="{1775B394-D9F9-4F0C-B15D-605F45CB9E9F}" type="datetime1">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fld>
            <a:endParaRPr lang="en-US" dirty="0"/>
          </a:p>
        </p:txBody>
      </p:sp>
      <p:cxnSp>
        <p:nvCxnSpPr>
          <p:cNvPr id="10" name="Straight Connector 9"/>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100000"/>
        </a:lnSpc>
        <a:spcBef>
          <a:spcPts val="200"/>
        </a:spcBef>
        <a:spcAft>
          <a:spcPts val="400"/>
        </a:spcAft>
        <a:buClrTx/>
        <a:buFont typeface="Calibri" panose="020F0502020204030204" pitchFamily="34" charset="0"/>
        <a:buChar char="◦"/>
        <a:defRPr sz="17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oleObject" Target="../embeddings/oleObject1.bin"/></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p:nvPr/>
        </p:nvPicPr>
        <p:blipFill>
          <a:blip r:embed="rId1"/>
          <a:srcRect t="8297" b="1980"/>
          <a:stretch>
            <a:fillRect/>
          </a:stretch>
        </p:blipFill>
        <p:spPr>
          <a:xfrm>
            <a:off x="675005" y="-6350"/>
            <a:ext cx="10526395" cy="646049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nvSpPr>
        <p:spPr>
          <a:xfrm>
            <a:off x="685801" y="609600"/>
            <a:ext cx="10131425" cy="14562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smtClean="0"/>
              <a:t>Very Brief History Of Deep Learning</a:t>
            </a:r>
            <a:endParaRPr lang="en-US" cap="none" dirty="0"/>
          </a:p>
        </p:txBody>
      </p:sp>
      <p:sp>
        <p:nvSpPr>
          <p:cNvPr id="3" name="Content Placeholder 2"/>
          <p:cNvSpPr>
            <a:spLocks noGrp="1"/>
          </p:cNvSpPr>
          <p:nvPr/>
        </p:nvSpPr>
        <p:spPr>
          <a:xfrm>
            <a:off x="685801" y="2142067"/>
            <a:ext cx="10131425" cy="3649133"/>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panose="020B0604020202020204"/>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panose="020B0604020202020204"/>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panose="020B0604020202020204"/>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9pPr>
          </a:lstStyle>
          <a:p>
            <a:pPr marL="0" indent="0">
              <a:buNone/>
            </a:pPr>
            <a:r>
              <a:rPr lang="en-US" dirty="0" smtClean="0"/>
              <a:t>1960s: Neural Networks used of binary classification</a:t>
            </a:r>
            <a:endParaRPr lang="en-US" dirty="0" smtClean="0"/>
          </a:p>
          <a:p>
            <a:pPr marL="0" indent="0">
              <a:buNone/>
            </a:pPr>
            <a:r>
              <a:rPr lang="en-US" dirty="0" smtClean="0"/>
              <a:t>1970s: Neural Networks popularity dries after not delivering on the hype</a:t>
            </a:r>
            <a:endParaRPr lang="en-US" dirty="0" smtClean="0"/>
          </a:p>
          <a:p>
            <a:pPr marL="0" indent="0">
              <a:buNone/>
            </a:pPr>
            <a:r>
              <a:rPr lang="en-US" dirty="0" smtClean="0"/>
              <a:t>1980s: Backpropagation is used to train the deep networks</a:t>
            </a:r>
            <a:endParaRPr lang="en-US" dirty="0" smtClean="0"/>
          </a:p>
          <a:p>
            <a:pPr marL="0" indent="0">
              <a:buNone/>
            </a:pPr>
            <a:r>
              <a:rPr lang="en-US" dirty="0" smtClean="0"/>
              <a:t>1990s: Neural Networks take the back seat to support vector machines due to the nice theoretical properties and guarantee bounds</a:t>
            </a:r>
            <a:endParaRPr lang="en-US" dirty="0" smtClean="0"/>
          </a:p>
          <a:p>
            <a:pPr marL="0" indent="0">
              <a:buNone/>
            </a:pPr>
            <a:r>
              <a:rPr lang="en-US" dirty="0" smtClean="0"/>
              <a:t>2010s: Access to large dataset and more computation allowed deep networks to return and have state-of-the-art results in the speech, vision and natural language processing.</a:t>
            </a:r>
            <a:endParaRPr lang="en-US" dirty="0" smtClean="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nvSpPr>
        <p:spPr>
          <a:xfrm>
            <a:off x="542110" y="622663"/>
            <a:ext cx="10131425" cy="14562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smtClean="0"/>
              <a:t>Why Now?</a:t>
            </a:r>
            <a:endParaRPr lang="en-US" cap="none" dirty="0"/>
          </a:p>
        </p:txBody>
      </p:sp>
      <p:graphicFrame>
        <p:nvGraphicFramePr>
          <p:cNvPr id="6" name="Diagram 5"/>
          <p:cNvGraphicFramePr/>
          <p:nvPr/>
        </p:nvGraphicFramePr>
        <p:xfrm>
          <a:off x="1223283" y="1920240"/>
          <a:ext cx="9450252" cy="4271554"/>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05130" y="73025"/>
            <a:ext cx="4064000" cy="1753235"/>
          </a:xfrm>
          <a:prstGeom prst="rect">
            <a:avLst/>
          </a:prstGeom>
          <a:noFill/>
        </p:spPr>
        <p:txBody>
          <a:bodyPr wrap="square" rtlCol="0">
            <a:spAutoFit/>
          </a:bodyPr>
          <a:p>
            <a:pPr marL="342900" indent="-342900">
              <a:buAutoNum type="arabicPeriod"/>
            </a:pPr>
            <a:r>
              <a:rPr lang="en-US"/>
              <a:t>Definations of Deep learning</a:t>
            </a:r>
            <a:endParaRPr lang="en-US"/>
          </a:p>
          <a:p>
            <a:pPr marL="342900" indent="-342900">
              <a:buAutoNum type="arabicPeriod"/>
            </a:pPr>
            <a:r>
              <a:rPr lang="en-US"/>
              <a:t>AI vs DL vs ML </a:t>
            </a:r>
            <a:endParaRPr lang="en-US"/>
          </a:p>
          <a:p>
            <a:pPr marL="342900" indent="-342900">
              <a:buAutoNum type="arabicPeriod"/>
            </a:pPr>
            <a:r>
              <a:rPr lang="en-US"/>
              <a:t>usecase</a:t>
            </a:r>
            <a:endParaRPr lang="en-US"/>
          </a:p>
          <a:p>
            <a:pPr marL="342900" indent="-342900">
              <a:buAutoNum type="arabicPeriod"/>
            </a:pPr>
            <a:endParaRPr lang="en-US"/>
          </a:p>
          <a:p>
            <a:pPr marL="342900" indent="-342900">
              <a:buAutoNum type="arabicPeriod"/>
            </a:pPr>
            <a:endParaRPr lang="en-US"/>
          </a:p>
          <a:p>
            <a:endParaRPr lang="en-US"/>
          </a:p>
        </p:txBody>
      </p:sp>
      <p:sp>
        <p:nvSpPr>
          <p:cNvPr id="3" name="Text Box 2"/>
          <p:cNvSpPr txBox="1"/>
          <p:nvPr/>
        </p:nvSpPr>
        <p:spPr>
          <a:xfrm>
            <a:off x="405130" y="1078230"/>
            <a:ext cx="10074910" cy="953135"/>
          </a:xfrm>
          <a:prstGeom prst="rect">
            <a:avLst/>
          </a:prstGeom>
        </p:spPr>
        <p:txBody>
          <a:bodyPr wrap="square">
            <a:spAutoFit/>
          </a:bodyPr>
          <a:p>
            <a:pPr marL="0" indent="0"/>
            <a:r>
              <a:rPr sz="2000" b="1" i="0">
                <a:solidFill>
                  <a:srgbClr val="FF0000"/>
                </a:solidFill>
                <a:effectLst>
                  <a:outerShdw blurRad="38100" dist="38100" dir="2700000" algn="tl">
                    <a:srgbClr val="000000">
                      <a:alpha val="43137"/>
                    </a:srgbClr>
                  </a:outerShdw>
                </a:effectLst>
                <a:latin typeface="Inter"/>
                <a:ea typeface="Inter"/>
              </a:rPr>
              <a:t>AI </a:t>
            </a:r>
            <a:r>
              <a:rPr b="0" i="0">
                <a:solidFill>
                  <a:srgbClr val="383838"/>
                </a:solidFill>
                <a:latin typeface="Inter"/>
                <a:ea typeface="Inter"/>
              </a:rPr>
              <a:t>is a broader term that describes the capability of the machine to learn and solve problems just like humans. In other words, AI refers to the replication of humans, how it thinks, works and functions.</a:t>
            </a:r>
            <a:endParaRPr b="0" i="0">
              <a:solidFill>
                <a:srgbClr val="383838"/>
              </a:solidFill>
              <a:latin typeface="Inter"/>
              <a:ea typeface="Inter"/>
            </a:endParaRPr>
          </a:p>
        </p:txBody>
      </p:sp>
      <p:sp>
        <p:nvSpPr>
          <p:cNvPr id="4" name="Text Box 3"/>
          <p:cNvSpPr txBox="1"/>
          <p:nvPr/>
        </p:nvSpPr>
        <p:spPr>
          <a:xfrm>
            <a:off x="405130" y="2037080"/>
            <a:ext cx="11229340" cy="922020"/>
          </a:xfrm>
          <a:prstGeom prst="rect">
            <a:avLst/>
          </a:prstGeom>
        </p:spPr>
        <p:txBody>
          <a:bodyPr wrap="square">
            <a:spAutoFit/>
          </a:bodyPr>
          <a:p>
            <a:pPr marL="0" indent="0"/>
            <a:r>
              <a:rPr b="0" i="0">
                <a:solidFill>
                  <a:srgbClr val="383838"/>
                </a:solidFill>
                <a:latin typeface="Inter"/>
                <a:ea typeface="Inter"/>
              </a:rPr>
              <a:t>There are two ways of incorporating intelligence in artificial things i.e., to achieve artificial intelligence. One is through machine learning and another is through deep learning. That means DL and ML are ways of achieving AI.</a:t>
            </a:r>
            <a:endParaRPr b="0" i="0">
              <a:solidFill>
                <a:srgbClr val="383838"/>
              </a:solidFill>
              <a:latin typeface="Inter"/>
              <a:ea typeface="Inter"/>
            </a:endParaRPr>
          </a:p>
        </p:txBody>
      </p:sp>
      <p:sp>
        <p:nvSpPr>
          <p:cNvPr id="5" name="Text Box 4"/>
          <p:cNvSpPr txBox="1"/>
          <p:nvPr/>
        </p:nvSpPr>
        <p:spPr>
          <a:xfrm>
            <a:off x="405765" y="2982595"/>
            <a:ext cx="11228070" cy="1076325"/>
          </a:xfrm>
          <a:prstGeom prst="rect">
            <a:avLst/>
          </a:prstGeom>
        </p:spPr>
        <p:txBody>
          <a:bodyPr wrap="square">
            <a:spAutoFit/>
          </a:bodyPr>
          <a:p>
            <a:pPr marL="0" indent="0"/>
            <a:r>
              <a:rPr sz="2400" b="1" i="0">
                <a:solidFill>
                  <a:srgbClr val="FF0000"/>
                </a:solidFill>
                <a:effectLst>
                  <a:outerShdw blurRad="38100" dist="38100" dir="2700000" algn="tl">
                    <a:srgbClr val="000000">
                      <a:alpha val="43137"/>
                    </a:srgbClr>
                  </a:outerShdw>
                </a:effectLst>
                <a:latin typeface="Inter"/>
                <a:ea typeface="Inter"/>
              </a:rPr>
              <a:t>ML</a:t>
            </a:r>
            <a:r>
              <a:rPr sz="2000" b="0" i="0">
                <a:solidFill>
                  <a:srgbClr val="383838"/>
                </a:solidFill>
                <a:latin typeface="Inter"/>
                <a:ea typeface="Inter"/>
              </a:rPr>
              <a:t> comprises algorithms for accomplishing different types of tasks such as classification, regression, or clustering. The accuracy of algorithms increases with an increase in data.</a:t>
            </a:r>
            <a:endParaRPr sz="2000" b="0" i="0">
              <a:solidFill>
                <a:srgbClr val="383838"/>
              </a:solidFill>
              <a:latin typeface="Inter"/>
              <a:ea typeface="Inter"/>
            </a:endParaRPr>
          </a:p>
        </p:txBody>
      </p:sp>
      <p:sp>
        <p:nvSpPr>
          <p:cNvPr id="6" name="Text Box 5"/>
          <p:cNvSpPr txBox="1"/>
          <p:nvPr/>
        </p:nvSpPr>
        <p:spPr>
          <a:xfrm>
            <a:off x="405765" y="4081780"/>
            <a:ext cx="10974070" cy="1014730"/>
          </a:xfrm>
          <a:prstGeom prst="rect">
            <a:avLst/>
          </a:prstGeom>
        </p:spPr>
        <p:txBody>
          <a:bodyPr wrap="square">
            <a:spAutoFit/>
          </a:bodyPr>
          <a:p>
            <a:pPr marL="0" indent="0"/>
            <a:r>
              <a:rPr sz="2000" b="0" i="0">
                <a:solidFill>
                  <a:srgbClr val="383838"/>
                </a:solidFill>
                <a:latin typeface="Inter"/>
                <a:ea typeface="Inter"/>
              </a:rPr>
              <a:t>“Difference between the predicted and actual value is computed using loss-function or objective function. Therefore, defining the objective/loss function is the gist of ML model.”</a:t>
            </a:r>
            <a:endParaRPr sz="2000" b="0" i="0">
              <a:solidFill>
                <a:srgbClr val="383838"/>
              </a:solidFill>
              <a:latin typeface="Inter"/>
              <a:ea typeface="Inter"/>
            </a:endParaRPr>
          </a:p>
        </p:txBody>
      </p:sp>
      <p:sp>
        <p:nvSpPr>
          <p:cNvPr id="7" name="Text Box 6"/>
          <p:cNvSpPr txBox="1"/>
          <p:nvPr/>
        </p:nvSpPr>
        <p:spPr>
          <a:xfrm>
            <a:off x="504825" y="5182870"/>
            <a:ext cx="10875010" cy="1014730"/>
          </a:xfrm>
          <a:prstGeom prst="rect">
            <a:avLst/>
          </a:prstGeom>
        </p:spPr>
        <p:txBody>
          <a:bodyPr wrap="square">
            <a:spAutoFit/>
          </a:bodyPr>
          <a:p>
            <a:pPr marL="0" indent="0"/>
            <a:r>
              <a:rPr sz="2000" b="0" i="0">
                <a:solidFill>
                  <a:srgbClr val="383838"/>
                </a:solidFill>
                <a:latin typeface="Inter"/>
                <a:ea typeface="Inter"/>
              </a:rPr>
              <a:t>This is one of the reasons for the misconception that ML and DL are the same. However, the DL model is based on artificial neural networks which have the capability of solving tasks which ML is unable to solve.</a:t>
            </a:r>
            <a:endParaRPr sz="2000" b="0" i="0">
              <a:solidFill>
                <a:srgbClr val="383838"/>
              </a:solidFill>
              <a:latin typeface="Inter"/>
              <a:ea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87350" y="303848"/>
            <a:ext cx="5080000" cy="398780"/>
          </a:xfrm>
          <a:prstGeom prst="rect">
            <a:avLst/>
          </a:prstGeom>
        </p:spPr>
        <p:txBody>
          <a:bodyPr>
            <a:spAutoFit/>
          </a:bodyPr>
          <a:p>
            <a:pPr marL="0" indent="0">
              <a:spcAft>
                <a:spcPct val="60000"/>
              </a:spcAft>
            </a:pPr>
            <a:r>
              <a:rPr sz="2000" b="1" i="0">
                <a:solidFill>
                  <a:srgbClr val="FF0000"/>
                </a:solidFill>
                <a:effectLst>
                  <a:outerShdw blurRad="38100" dist="38100" dir="2700000" algn="tl">
                    <a:srgbClr val="000000">
                      <a:alpha val="43137"/>
                    </a:srgbClr>
                  </a:outerShdw>
                </a:effectLst>
                <a:latin typeface="Inter"/>
                <a:ea typeface="Inter"/>
              </a:rPr>
              <a:t>Advantages of DL over ML</a:t>
            </a:r>
            <a:endParaRPr sz="2000" b="1" i="0">
              <a:solidFill>
                <a:srgbClr val="FF0000"/>
              </a:solidFill>
              <a:effectLst>
                <a:outerShdw blurRad="38100" dist="38100" dir="2700000" algn="tl">
                  <a:srgbClr val="000000">
                    <a:alpha val="43137"/>
                  </a:srgbClr>
                </a:outerShdw>
              </a:effectLst>
              <a:latin typeface="Inter"/>
              <a:ea typeface="Inter"/>
            </a:endParaRPr>
          </a:p>
        </p:txBody>
      </p:sp>
      <p:sp>
        <p:nvSpPr>
          <p:cNvPr id="3" name="Text Box 2"/>
          <p:cNvSpPr txBox="1"/>
          <p:nvPr/>
        </p:nvSpPr>
        <p:spPr>
          <a:xfrm>
            <a:off x="363855" y="861060"/>
            <a:ext cx="11463655" cy="5502275"/>
          </a:xfrm>
          <a:prstGeom prst="rect">
            <a:avLst/>
          </a:prstGeom>
        </p:spPr>
        <p:txBody>
          <a:bodyPr wrap="square">
            <a:spAutoFit/>
          </a:bodyPr>
          <a:p>
            <a:pPr marL="0" indent="0">
              <a:lnSpc>
                <a:spcPct val="94000"/>
              </a:lnSpc>
              <a:spcAft>
                <a:spcPct val="60000"/>
              </a:spcAft>
            </a:pPr>
            <a:r>
              <a:rPr sz="2000" b="1" i="0">
                <a:solidFill>
                  <a:srgbClr val="383838"/>
                </a:solidFill>
                <a:latin typeface="Arial" panose="020B0604020202020204" pitchFamily="34" charset="0"/>
                <a:ea typeface="Inter"/>
                <a:cs typeface="Arial" panose="020B0604020202020204" pitchFamily="34" charset="0"/>
              </a:rPr>
              <a:t>1. Feature Extraction</a:t>
            </a:r>
            <a:endParaRPr sz="2000" b="1" i="0">
              <a:solidFill>
                <a:srgbClr val="383838"/>
              </a:solidFill>
              <a:latin typeface="Arial" panose="020B0604020202020204" pitchFamily="34" charset="0"/>
              <a:ea typeface="Inter"/>
              <a:cs typeface="Arial" panose="020B0604020202020204" pitchFamily="34" charset="0"/>
            </a:endParaRPr>
          </a:p>
          <a:p>
            <a:pPr marL="0" indent="0">
              <a:lnSpc>
                <a:spcPct val="94000"/>
              </a:lnSpc>
            </a:pPr>
            <a:r>
              <a:rPr sz="2000" b="1" i="0">
                <a:solidFill>
                  <a:srgbClr val="383838"/>
                </a:solidFill>
                <a:latin typeface="Arial" panose="020B0604020202020204" pitchFamily="34" charset="0"/>
                <a:ea typeface="Inter"/>
                <a:cs typeface="Arial" panose="020B0604020202020204" pitchFamily="34" charset="0"/>
              </a:rPr>
              <a:t>Machine learning algorithms</a:t>
            </a:r>
            <a:r>
              <a:rPr sz="2000" b="0" i="0">
                <a:solidFill>
                  <a:srgbClr val="383838"/>
                </a:solidFill>
                <a:latin typeface="Arial" panose="020B0604020202020204" pitchFamily="34" charset="0"/>
                <a:ea typeface="Inter"/>
                <a:cs typeface="Arial" panose="020B0604020202020204" pitchFamily="34" charset="0"/>
              </a:rPr>
              <a:t> such as Naive Bayes, Logistic Regression, SVM, etc., are termed as “flat algorithms”. By flat, we mean, these algorithms require pre-processing phase (known as </a:t>
            </a:r>
            <a:r>
              <a:rPr sz="2000" b="1" i="1">
                <a:solidFill>
                  <a:srgbClr val="383838"/>
                </a:solidFill>
                <a:latin typeface="Arial" panose="020B0604020202020204" pitchFamily="34" charset="0"/>
                <a:ea typeface="Inter"/>
                <a:cs typeface="Arial" panose="020B0604020202020204" pitchFamily="34" charset="0"/>
              </a:rPr>
              <a:t>Feature Extraction</a:t>
            </a:r>
            <a:r>
              <a:rPr sz="2000" b="0" i="1">
                <a:solidFill>
                  <a:srgbClr val="383838"/>
                </a:solidFill>
                <a:latin typeface="Arial" panose="020B0604020202020204" pitchFamily="34" charset="0"/>
                <a:ea typeface="Inter"/>
                <a:cs typeface="Arial" panose="020B0604020202020204" pitchFamily="34" charset="0"/>
              </a:rPr>
              <a:t> </a:t>
            </a:r>
            <a:r>
              <a:rPr sz="2000" b="0" i="0">
                <a:solidFill>
                  <a:srgbClr val="383838"/>
                </a:solidFill>
                <a:latin typeface="Arial" panose="020B0604020202020204" pitchFamily="34" charset="0"/>
                <a:ea typeface="Inter"/>
                <a:cs typeface="Arial" panose="020B0604020202020204" pitchFamily="34" charset="0"/>
              </a:rPr>
              <a:t>which is quite complicated and computationally expensive) before been applied to data such as images, text, CSV. For instance, if we want to determine whether a particular image is of a cat or dog using the ML model. We have to manually extract features from the image such as size, color, shape, etc., and then give these features to the ML model to identify whether the image is of a dog or cat.</a:t>
            </a: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r>
              <a:rPr sz="2000" b="0" i="0">
                <a:solidFill>
                  <a:srgbClr val="383838"/>
                </a:solidFill>
                <a:latin typeface="Arial" panose="020B0604020202020204" pitchFamily="34" charset="0"/>
                <a:ea typeface="Inter"/>
                <a:cs typeface="Arial" panose="020B0604020202020204" pitchFamily="34" charset="0"/>
              </a:rPr>
              <a:t>However, </a:t>
            </a:r>
            <a:r>
              <a:rPr sz="2000" b="1" i="0">
                <a:solidFill>
                  <a:srgbClr val="383838"/>
                </a:solidFill>
                <a:latin typeface="Arial" panose="020B0604020202020204" pitchFamily="34" charset="0"/>
                <a:ea typeface="Inter"/>
                <a:cs typeface="Arial" panose="020B0604020202020204" pitchFamily="34" charset="0"/>
              </a:rPr>
              <a:t>DL models do not any feature extraction pre-processing step</a:t>
            </a:r>
            <a:r>
              <a:rPr sz="2000" b="0" i="0">
                <a:solidFill>
                  <a:srgbClr val="383838"/>
                </a:solidFill>
                <a:latin typeface="Arial" panose="020B0604020202020204" pitchFamily="34" charset="0"/>
                <a:ea typeface="Inter"/>
                <a:cs typeface="Arial" panose="020B0604020202020204" pitchFamily="34" charset="0"/>
              </a:rPr>
              <a:t> and are capable of classifying data into different classes and categories themselves. That is, in the case of identification of cat or dog in the image, we do not need to extract features from the image and give it to the DL model. But, the image can be given as the direct input to the DL model whose job is then to classify it without human intervention.</a:t>
            </a: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r>
              <a:rPr sz="2000" b="0" i="0">
                <a:solidFill>
                  <a:srgbClr val="383838"/>
                </a:solidFill>
                <a:latin typeface="Arial" panose="020B0604020202020204" pitchFamily="34" charset="0"/>
                <a:ea typeface="Inter"/>
                <a:cs typeface="Arial" panose="020B0604020202020204" pitchFamily="34" charset="0"/>
              </a:rPr>
              <a:t>Raw Data is given to DL model. Pre-processed data is given to ML model.</a:t>
            </a:r>
            <a:endParaRPr sz="2000" b="0" i="0">
              <a:solidFill>
                <a:srgbClr val="383838"/>
              </a:solidFill>
              <a:latin typeface="Arial" panose="020B0604020202020204" pitchFamily="34" charset="0"/>
              <a:ea typeface="Inter"/>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34975" y="720090"/>
            <a:ext cx="10297795" cy="4097020"/>
          </a:xfrm>
          <a:prstGeom prst="rect">
            <a:avLst/>
          </a:prstGeom>
        </p:spPr>
        <p:txBody>
          <a:bodyPr wrap="square">
            <a:spAutoFit/>
          </a:bodyPr>
          <a:p>
            <a:pPr marL="0" indent="0">
              <a:lnSpc>
                <a:spcPct val="95000"/>
              </a:lnSpc>
              <a:spcAft>
                <a:spcPct val="60000"/>
              </a:spcAft>
            </a:pPr>
            <a:r>
              <a:rPr sz="2600" b="1" i="0">
                <a:solidFill>
                  <a:srgbClr val="FF0000"/>
                </a:solidFill>
                <a:effectLst>
                  <a:outerShdw blurRad="38100" dist="38100" dir="2700000" algn="tl">
                    <a:srgbClr val="000000">
                      <a:alpha val="43137"/>
                    </a:srgbClr>
                  </a:outerShdw>
                </a:effectLst>
                <a:latin typeface="Arial" panose="020B0604020202020204" pitchFamily="34" charset="0"/>
                <a:ea typeface="Inter"/>
                <a:cs typeface="Arial" panose="020B0604020202020204" pitchFamily="34" charset="0"/>
              </a:rPr>
              <a:t>2. Big Data</a:t>
            </a:r>
            <a:endParaRPr sz="2600" b="1" i="0">
              <a:solidFill>
                <a:srgbClr val="FF0000"/>
              </a:solidFill>
              <a:effectLst>
                <a:outerShdw blurRad="38100" dist="38100" dir="2700000" algn="tl">
                  <a:srgbClr val="000000">
                    <a:alpha val="43137"/>
                  </a:srgbClr>
                </a:outerShdw>
              </a:effectLst>
              <a:latin typeface="Arial" panose="020B0604020202020204" pitchFamily="34" charset="0"/>
              <a:ea typeface="Inter"/>
              <a:cs typeface="Arial" panose="020B0604020202020204" pitchFamily="34" charset="0"/>
            </a:endParaRPr>
          </a:p>
          <a:p>
            <a:pPr marL="0" indent="0">
              <a:lnSpc>
                <a:spcPct val="95000"/>
              </a:lnSpc>
            </a:pPr>
            <a:r>
              <a:rPr sz="2200" b="0" i="0">
                <a:solidFill>
                  <a:srgbClr val="383838"/>
                </a:solidFill>
                <a:latin typeface="Arial" panose="020B0604020202020204" pitchFamily="34" charset="0"/>
                <a:ea typeface="Inter"/>
                <a:cs typeface="Arial" panose="020B0604020202020204" pitchFamily="34" charset="0"/>
              </a:rPr>
              <a:t>With technology and the ever-increasing use of the web, it is estimated that every second 1.7MB of data is generated by every person on the planet Earth. Therefore, analyzing and learning from data is of utmost importance.</a:t>
            </a: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spcAft>
                <a:spcPct val="0"/>
              </a:spcAft>
            </a:pPr>
            <a:endParaRPr sz="1600" b="0" i="0">
              <a:solidFill>
                <a:srgbClr val="383838"/>
              </a:solidFill>
              <a:latin typeface="Arial" panose="020B0604020202020204" pitchFamily="34" charset="0"/>
              <a:ea typeface="Inter"/>
              <a:cs typeface="Arial" panose="020B0604020202020204" pitchFamily="34" charset="0"/>
            </a:endParaRPr>
          </a:p>
          <a:p>
            <a:pPr marL="0" indent="0">
              <a:lnSpc>
                <a:spcPct val="95000"/>
              </a:lnSpc>
              <a:spcAft>
                <a:spcPct val="0"/>
              </a:spcAft>
            </a:pPr>
            <a:r>
              <a:rPr sz="1600" b="0" i="0">
                <a:solidFill>
                  <a:srgbClr val="383838"/>
                </a:solidFill>
                <a:latin typeface="Arial" panose="020B0604020202020204" pitchFamily="34" charset="0"/>
                <a:ea typeface="Inter"/>
                <a:cs typeface="Arial" panose="020B0604020202020204" pitchFamily="34" charset="0"/>
              </a:rPr>
              <a:t>Deep Learning is seen as a rocket whose fuel is data.</a:t>
            </a:r>
            <a:endParaRPr sz="16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r>
              <a:rPr sz="2200" b="0" i="0">
                <a:solidFill>
                  <a:srgbClr val="383838"/>
                </a:solidFill>
                <a:latin typeface="Arial" panose="020B0604020202020204" pitchFamily="34" charset="0"/>
                <a:ea typeface="Inter"/>
                <a:cs typeface="Arial" panose="020B0604020202020204" pitchFamily="34" charset="0"/>
              </a:rPr>
              <a:t>The accuracy of ML models stops increasing with an increasing amount of data after a point while the accuracy of the DL model keeps on increasing with increasing data.</a:t>
            </a:r>
            <a:endParaRPr sz="2200" b="0" i="0">
              <a:solidFill>
                <a:srgbClr val="383838"/>
              </a:solidFill>
              <a:latin typeface="Arial" panose="020B0604020202020204" pitchFamily="34" charset="0"/>
              <a:ea typeface="Inter"/>
              <a:cs typeface="Arial" panose="020B0604020202020204" pitchFamily="34" charset="0"/>
            </a:endParaRPr>
          </a:p>
        </p:txBody>
      </p:sp>
      <p:sp>
        <p:nvSpPr>
          <p:cNvPr id="3" name="Text Box 2"/>
          <p:cNvSpPr txBox="1"/>
          <p:nvPr/>
        </p:nvSpPr>
        <p:spPr>
          <a:xfrm>
            <a:off x="225425" y="5782310"/>
            <a:ext cx="11646535" cy="645160"/>
          </a:xfrm>
          <a:prstGeom prst="rect">
            <a:avLst/>
          </a:prstGeom>
          <a:noFill/>
        </p:spPr>
        <p:txBody>
          <a:bodyPr wrap="square" rtlCol="0" anchor="t">
            <a:spAutoFit/>
          </a:bodyPr>
          <a:p>
            <a:r>
              <a:rPr lang="en-US" altLang="en-US"/>
              <a:t>https://shahilansari.medium.com/machine-learning-vs-deep-learning-vs-artificial-intelligence-ml-vs-dl-vs-ai-3f95dfa7ef87 </a:t>
            </a:r>
            <a:endParaRPr lang="en-US"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Screenshot (259)"/>
          <p:cNvPicPr>
            <a:picLocks noChangeAspect="1"/>
          </p:cNvPicPr>
          <p:nvPr/>
        </p:nvPicPr>
        <p:blipFill>
          <a:blip r:embed="rId1"/>
          <a:srcRect l="27838" t="21667" r="29631" b="5149"/>
          <a:stretch>
            <a:fillRect/>
          </a:stretch>
        </p:blipFill>
        <p:spPr>
          <a:xfrm>
            <a:off x="25400" y="0"/>
            <a:ext cx="8190230" cy="640778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91160" y="217170"/>
            <a:ext cx="6096000" cy="3692525"/>
          </a:xfrm>
          <a:prstGeom prst="rect">
            <a:avLst/>
          </a:prstGeom>
          <a:noFill/>
        </p:spPr>
        <p:txBody>
          <a:bodyPr wrap="square" rtlCol="0" anchor="t">
            <a:spAutoFit/>
          </a:bodyPr>
          <a:p>
            <a:pPr marL="285750" lvl="0" indent="-285750">
              <a:spcBef>
                <a:spcPct val="0"/>
              </a:spcBef>
              <a:spcAft>
                <a:spcPct val="0"/>
              </a:spcAft>
              <a:buFont typeface="Arial" panose="020B0604020202020204" pitchFamily="34" charset="0"/>
              <a:buChar char="•"/>
            </a:pPr>
            <a:r>
              <a:rPr b="1">
                <a:solidFill>
                  <a:srgbClr val="000000"/>
                </a:solidFill>
                <a:latin typeface="Arial" panose="020B0604020202020204" pitchFamily="34" charset="0"/>
                <a:ea typeface="ff1"/>
                <a:cs typeface="Arial" panose="020B0604020202020204" pitchFamily="34" charset="0"/>
                <a:sym typeface="+mn-ea"/>
              </a:rPr>
              <a:t>Deep Learning</a:t>
            </a:r>
            <a:endParaRPr b="1">
              <a:solidFill>
                <a:srgbClr val="000000"/>
              </a:solidFill>
              <a:latin typeface="Arial" panose="020B0604020202020204" pitchFamily="34" charset="0"/>
              <a:ea typeface="ff1"/>
              <a:cs typeface="Arial" panose="020B0604020202020204" pitchFamily="34" charset="0"/>
              <a:sym typeface="+mn-ea"/>
            </a:endParaRPr>
          </a:p>
          <a:p>
            <a:pPr marL="742950" lvl="1" indent="-285750">
              <a:spcBef>
                <a:spcPct val="0"/>
              </a:spcBef>
              <a:spcAft>
                <a:spcPct val="0"/>
              </a:spcAft>
              <a:buFont typeface="Arial" panose="020B0604020202020204" pitchFamily="34" charset="0"/>
              <a:buChar char="•"/>
            </a:pPr>
            <a:r>
              <a:rPr lang="en-US" altLang="en-US">
                <a:solidFill>
                  <a:srgbClr val="000000"/>
                </a:solidFill>
                <a:latin typeface="Arial" panose="020B0604020202020204" pitchFamily="34" charset="0"/>
                <a:ea typeface="ff1"/>
                <a:cs typeface="Arial" panose="020B0604020202020204" pitchFamily="34" charset="0"/>
                <a:sym typeface="+mn-ea"/>
              </a:rPr>
              <a:t>Introduction to Deep Learning</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a:solidFill>
                  <a:srgbClr val="000000"/>
                </a:solidFill>
                <a:latin typeface="Arial" panose="020B0604020202020204" pitchFamily="34" charset="0"/>
                <a:ea typeface="ff1"/>
                <a:cs typeface="Arial" panose="020B0604020202020204" pitchFamily="34" charset="0"/>
                <a:sym typeface="+mn-ea"/>
              </a:rPr>
              <a:t>Perceptron Model</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a:solidFill>
                  <a:srgbClr val="000000"/>
                </a:solidFill>
                <a:latin typeface="Arial" panose="020B0604020202020204" pitchFamily="34" charset="0"/>
                <a:ea typeface="ff1"/>
                <a:cs typeface="Arial" panose="020B0604020202020204" pitchFamily="34" charset="0"/>
                <a:sym typeface="+mn-ea"/>
              </a:rPr>
              <a:t>Introduction to Tensorflow and Keras</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a:solidFill>
                  <a:srgbClr val="000000"/>
                </a:solidFill>
                <a:latin typeface="Arial" panose="020B0604020202020204" pitchFamily="34" charset="0"/>
                <a:ea typeface="ff1"/>
                <a:cs typeface="Arial" panose="020B0604020202020204" pitchFamily="34" charset="0"/>
                <a:sym typeface="+mn-ea"/>
              </a:rPr>
              <a:t>Introduction to Types of Neural Networks</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a:solidFill>
                  <a:srgbClr val="000000"/>
                </a:solidFill>
                <a:latin typeface="Arial" panose="020B0604020202020204" pitchFamily="34" charset="0"/>
                <a:ea typeface="ff1"/>
                <a:cs typeface="Arial" panose="020B0604020202020204" pitchFamily="34" charset="0"/>
                <a:sym typeface="+mn-ea"/>
              </a:rPr>
              <a:t>Deep and Shallow Neural Network</a:t>
            </a:r>
            <a:endParaRPr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endParaRPr lang="en-US" altLang="en-US" b="0" i="0">
              <a:solidFill>
                <a:srgbClr val="000000"/>
              </a:solidFill>
              <a:latin typeface="Arial" panose="020B0604020202020204" pitchFamily="34" charset="0"/>
              <a:ea typeface="ff1"/>
              <a:cs typeface="Arial" panose="020B0604020202020204" pitchFamily="34" charset="0"/>
            </a:endParaRPr>
          </a:p>
          <a:p>
            <a:pPr marL="285750" indent="-285750">
              <a:spcBef>
                <a:spcPct val="0"/>
              </a:spcBef>
              <a:spcAft>
                <a:spcPct val="0"/>
              </a:spcAft>
              <a:buFont typeface="Arial" panose="020B0604020202020204" pitchFamily="34" charset="0"/>
              <a:buChar char="•"/>
            </a:pPr>
            <a:r>
              <a:rPr lang="en-US" altLang="en-US" b="1">
                <a:solidFill>
                  <a:srgbClr val="000000"/>
                </a:solidFill>
                <a:latin typeface="Arial" panose="020B0604020202020204" pitchFamily="34" charset="0"/>
                <a:ea typeface="ff1"/>
                <a:cs typeface="Arial" panose="020B0604020202020204" pitchFamily="34" charset="0"/>
                <a:sym typeface="+mn-ea"/>
              </a:rPr>
              <a:t>Artificial Neural Network Deep Dive  </a:t>
            </a:r>
            <a:endParaRPr lang="en-US" altLang="en-US" b="1"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a:solidFill>
                  <a:srgbClr val="000000"/>
                </a:solidFill>
                <a:latin typeface="Arial" panose="020B0604020202020204" pitchFamily="34" charset="0"/>
                <a:ea typeface="ff1"/>
                <a:cs typeface="Arial" panose="020B0604020202020204" pitchFamily="34" charset="0"/>
                <a:sym typeface="+mn-ea"/>
              </a:rPr>
              <a:t>Activation Functions in NN</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a:solidFill>
                  <a:srgbClr val="000000"/>
                </a:solidFill>
                <a:latin typeface="Arial" panose="020B0604020202020204" pitchFamily="34" charset="0"/>
                <a:ea typeface="ff1"/>
                <a:cs typeface="Arial" panose="020B0604020202020204" pitchFamily="34" charset="0"/>
                <a:sym typeface="+mn-ea"/>
              </a:rPr>
              <a:t>Loss Functions</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a:solidFill>
                  <a:srgbClr val="000000"/>
                </a:solidFill>
                <a:latin typeface="Arial" panose="020B0604020202020204" pitchFamily="34" charset="0"/>
                <a:ea typeface="ff1"/>
                <a:cs typeface="Arial" panose="020B0604020202020204" pitchFamily="34" charset="0"/>
                <a:sym typeface="+mn-ea"/>
              </a:rPr>
              <a:t>Optimization Technique</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a:solidFill>
                  <a:srgbClr val="000000"/>
                </a:solidFill>
                <a:latin typeface="Arial" panose="020B0604020202020204" pitchFamily="34" charset="0"/>
                <a:ea typeface="ff1"/>
                <a:cs typeface="Arial" panose="020B0604020202020204" pitchFamily="34" charset="0"/>
                <a:sym typeface="+mn-ea"/>
              </a:rPr>
              <a:t>Regularization Techniques</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a:solidFill>
                  <a:srgbClr val="000000"/>
                </a:solidFill>
                <a:latin typeface="Arial" panose="020B0604020202020204" pitchFamily="34" charset="0"/>
                <a:ea typeface="ff1"/>
                <a:cs typeface="Arial" panose="020B0604020202020204" pitchFamily="34" charset="0"/>
                <a:sym typeface="+mn-ea"/>
              </a:rPr>
              <a:t>CallBacks</a:t>
            </a:r>
            <a:endParaRPr lang="en-US" altLang="en-US">
              <a:solidFill>
                <a:srgbClr val="000000"/>
              </a:solidFill>
              <a:latin typeface="Arial" panose="020B0604020202020204" pitchFamily="34" charset="0"/>
              <a:ea typeface="ff1"/>
              <a:cs typeface="Arial" panose="020B0604020202020204" pitchFamily="34" charset="0"/>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70510" y="598805"/>
            <a:ext cx="8881745" cy="3674110"/>
          </a:xfrm>
          <a:prstGeom prst="rect">
            <a:avLst/>
          </a:prstGeom>
          <a:noFill/>
        </p:spPr>
        <p:txBody>
          <a:bodyPr wrap="square" rtlCol="0">
            <a:noAutofit/>
          </a:bodyPr>
          <a:p>
            <a:r>
              <a:rPr lang="en-US" b="1"/>
              <a:t>what is ai ml, dl </a:t>
            </a:r>
            <a:endParaRPr lang="en-US" b="1"/>
          </a:p>
          <a:p>
            <a:r>
              <a:rPr lang="en-US" b="1"/>
              <a:t>and where data analyst and data scientist stand</a:t>
            </a:r>
            <a:endParaRPr lang="en-US" b="1"/>
          </a:p>
          <a:p>
            <a:r>
              <a:rPr lang="en-US" b="1"/>
              <a:t>what is deep learning</a:t>
            </a:r>
            <a:endParaRPr lang="en-US" b="1"/>
          </a:p>
          <a:p>
            <a:pPr indent="457200"/>
            <a:r>
              <a:rPr lang="en-US"/>
              <a:t>Artificial neural network</a:t>
            </a:r>
            <a:endParaRPr lang="en-US"/>
          </a:p>
          <a:p>
            <a:pPr indent="0"/>
            <a:r>
              <a:rPr lang="en-US" b="1"/>
              <a:t>why deep learning is so popular?</a:t>
            </a:r>
            <a:endParaRPr lang="en-US" b="1"/>
          </a:p>
          <a:p>
            <a:pPr indent="457200"/>
            <a:r>
              <a:rPr lang="en-US"/>
              <a:t>IN dl pass all types of data(image, video,audio,text)</a:t>
            </a:r>
            <a:endParaRPr lang="en-US"/>
          </a:p>
          <a:p>
            <a:pPr indent="457200"/>
            <a:r>
              <a:rPr lang="en-US"/>
              <a:t>NO feature engineering needed(automatic feacture extraction</a:t>
            </a:r>
            <a:endParaRPr lang="en-US"/>
          </a:p>
          <a:p>
            <a:pPr indent="457200"/>
            <a:r>
              <a:rPr lang="en-US"/>
              <a:t>scale of data DL accuracy improve but in ML not </a:t>
            </a:r>
            <a:endParaRPr lang="en-US"/>
          </a:p>
          <a:p>
            <a:pPr indent="457200"/>
            <a:r>
              <a:rPr lang="en-US"/>
              <a:t>DL is use in many domain </a:t>
            </a:r>
            <a:endParaRPr lang="en-US"/>
          </a:p>
          <a:p>
            <a:pPr indent="0"/>
            <a:r>
              <a:rPr lang="en-US" b="1"/>
              <a:t>how DL works? </a:t>
            </a:r>
            <a:endParaRPr lang="en-US" b="1"/>
          </a:p>
          <a:p>
            <a:pPr indent="457200"/>
            <a:r>
              <a:rPr lang="en-US"/>
              <a:t>help of neural network.(what is NN) </a:t>
            </a:r>
            <a:r>
              <a:rPr lang="en-US" altLang="en-US"/>
              <a:t>BIOLOGICAL NEURON:</a:t>
            </a:r>
            <a:endParaRPr lang="en-US" altLang="en-US"/>
          </a:p>
          <a:p>
            <a:pPr indent="457200"/>
            <a:r>
              <a:rPr lang="en-US" altLang="en-US"/>
              <a:t>https://drive.google.com/drive/folders/1N2tu1WR0PpU5TmE_-_PxkzmUv3A62ABv</a:t>
            </a:r>
            <a:endParaRPr lang="en-US" altLang="en-US"/>
          </a:p>
          <a:p>
            <a:pPr marL="457200" lvl="1" indent="457200"/>
            <a:r>
              <a:rPr lang="en-US"/>
              <a:t>basic unit of NN is Perceptron.(what is Perceptron) </a:t>
            </a:r>
            <a:r>
              <a:rPr lang="en-US" altLang="en-US"/>
              <a:t>Simples ANN Architecture.</a:t>
            </a:r>
            <a:endParaRPr lang="en-US" altLang="en-US"/>
          </a:p>
          <a:p>
            <a:pPr marL="457200" lvl="1" indent="457200"/>
            <a:endParaRPr lang="en-US" altLang="en-US"/>
          </a:p>
          <a:p>
            <a:pPr marL="457200" lvl="1" indent="457200"/>
            <a:endParaRPr lang="en-US"/>
          </a:p>
          <a:p>
            <a:pPr indent="0"/>
            <a:endParaRPr lang="en-US"/>
          </a:p>
          <a:p>
            <a:pPr indent="0"/>
            <a:r>
              <a:rPr lang="en-US"/>
              <a:t>Framework --&gt; keras, tensorflow, pytorch, mxnet etc</a:t>
            </a:r>
            <a:endParaRPr lang="en-US"/>
          </a:p>
          <a:p>
            <a:pPr indent="0"/>
            <a:endParaRPr lang="en-US"/>
          </a:p>
        </p:txBody>
      </p:sp>
      <p:graphicFrame>
        <p:nvGraphicFramePr>
          <p:cNvPr id="3" name="Object 2">
            <a:hlinkClick r:id="" action="ppaction://ole?verb="/>
          </p:cNvPr>
          <p:cNvGraphicFramePr>
            <a:graphicFrameLocks noChangeAspect="1"/>
          </p:cNvGraphicFramePr>
          <p:nvPr/>
        </p:nvGraphicFramePr>
        <p:xfrm>
          <a:off x="6095365" y="3428365"/>
          <a:ext cx="635" cy="635"/>
        </p:xfrm>
        <a:graphic>
          <a:graphicData uri="http://schemas.openxmlformats.org/presentationml/2006/ole">
            <mc:AlternateContent xmlns:mc="http://schemas.openxmlformats.org/markup-compatibility/2006">
              <mc:Choice xmlns:v="urn:schemas-microsoft-com:vml" Requires="v">
                <p:oleObj spid="_x0000_s1025" name="" r:id="rId1" imgW="0" imgH="0" progId="Acrobat.Document.DC">
                  <p:embed/>
                </p:oleObj>
              </mc:Choice>
              <mc:Fallback>
                <p:oleObj name="" r:id="rId1" imgW="0" imgH="0" progId="Acrobat.Document.DC">
                  <p:embed/>
                  <p:pic>
                    <p:nvPicPr>
                      <p:cNvPr id="0" name="Picture 1024"/>
                      <p:cNvPicPr/>
                      <p:nvPr/>
                    </p:nvPicPr>
                    <p:blipFill>
                      <a:blip/>
                      <a:stretch>
                        <a:fillRect/>
                      </a:stretch>
                    </p:blipFill>
                    <p:spPr>
                      <a:xfrm>
                        <a:off x="6095365" y="3428365"/>
                        <a:ext cx="635" cy="635"/>
                      </a:xfrm>
                      <a:prstGeom prst="rect">
                        <a:avLst/>
                      </a:prstGeom>
                    </p:spPr>
                  </p:pic>
                </p:oleObj>
              </mc:Fallback>
            </mc:AlternateContent>
          </a:graphicData>
        </a:graphic>
      </p:graphicFrame>
      <p:pic>
        <p:nvPicPr>
          <p:cNvPr id="4" name="Picture 3"/>
          <p:cNvPicPr/>
          <p:nvPr/>
        </p:nvPicPr>
        <p:blipFill>
          <a:blip r:embed="rId2"/>
          <a:stretch>
            <a:fillRect/>
          </a:stretch>
        </p:blipFill>
        <p:spPr>
          <a:xfrm>
            <a:off x="6205220" y="0"/>
            <a:ext cx="5783580" cy="3053080"/>
          </a:xfrm>
          <a:prstGeom prst="rect">
            <a:avLst/>
          </a:prstGeom>
        </p:spPr>
      </p:pic>
      <p:sp>
        <p:nvSpPr>
          <p:cNvPr id="5" name="Text Box 4"/>
          <p:cNvSpPr txBox="1"/>
          <p:nvPr/>
        </p:nvSpPr>
        <p:spPr>
          <a:xfrm>
            <a:off x="270510" y="5815330"/>
            <a:ext cx="11207750" cy="368300"/>
          </a:xfrm>
          <a:prstGeom prst="rect">
            <a:avLst/>
          </a:prstGeom>
          <a:noFill/>
        </p:spPr>
        <p:txBody>
          <a:bodyPr wrap="square" rtlCol="0" anchor="t">
            <a:spAutoFit/>
          </a:bodyPr>
          <a:p>
            <a:r>
              <a:rPr lang="en-US" altLang="en-US"/>
              <a:t>https://medium.com/towards-data-science/what-the-hell-is-perceptron-626217814f53</a:t>
            </a:r>
            <a:endParaRPr lang="en-US"/>
          </a:p>
        </p:txBody>
      </p:sp>
      <p:sp>
        <p:nvSpPr>
          <p:cNvPr id="6" name="Text Box 5"/>
          <p:cNvSpPr txBox="1"/>
          <p:nvPr/>
        </p:nvSpPr>
        <p:spPr>
          <a:xfrm>
            <a:off x="8879205" y="2769870"/>
            <a:ext cx="3610610" cy="2306955"/>
          </a:xfrm>
          <a:prstGeom prst="rect">
            <a:avLst/>
          </a:prstGeom>
          <a:noFill/>
        </p:spPr>
        <p:txBody>
          <a:bodyPr wrap="square" rtlCol="0" anchor="t">
            <a:spAutoFit/>
          </a:bodyPr>
          <a:p>
            <a:r>
              <a:rPr lang="en-US" altLang="en-US"/>
              <a:t>Preceptron Consists of :</a:t>
            </a:r>
            <a:endParaRPr lang="en-US" altLang="en-US"/>
          </a:p>
          <a:p>
            <a:r>
              <a:rPr lang="en-US" altLang="en-US"/>
              <a:t>i) 1 input layer</a:t>
            </a:r>
            <a:endParaRPr lang="en-US" altLang="en-US"/>
          </a:p>
          <a:p>
            <a:r>
              <a:rPr lang="en-US" altLang="en-US"/>
              <a:t>ii) 1 output layer (output node)</a:t>
            </a:r>
            <a:endParaRPr lang="en-US" altLang="en-US"/>
          </a:p>
          <a:p>
            <a:r>
              <a:rPr lang="en-US" altLang="en-US"/>
              <a:t>iii) No hidden layers</a:t>
            </a:r>
            <a:endParaRPr lang="en-US" altLang="en-US"/>
          </a:p>
          <a:p>
            <a:r>
              <a:rPr lang="en-US" altLang="en-US"/>
              <a:t>iv) Weights</a:t>
            </a:r>
            <a:endParaRPr lang="en-US" altLang="en-US"/>
          </a:p>
          <a:p>
            <a:r>
              <a:rPr lang="en-US" altLang="en-US"/>
              <a:t>v) Bias</a:t>
            </a:r>
            <a:endParaRPr lang="en-US" altLang="en-US"/>
          </a:p>
          <a:p>
            <a:r>
              <a:rPr lang="en-US" altLang="en-US"/>
              <a:t>vi) Summation Function</a:t>
            </a:r>
            <a:endParaRPr lang="en-US" altLang="en-US"/>
          </a:p>
          <a:p>
            <a:r>
              <a:rPr lang="en-US" altLang="en-US"/>
              <a:t>vii) Activation Function</a:t>
            </a:r>
            <a:endParaRPr lang="en-US"/>
          </a:p>
        </p:txBody>
      </p:sp>
      <p:sp>
        <p:nvSpPr>
          <p:cNvPr id="7" name="Text Box 6"/>
          <p:cNvSpPr txBox="1"/>
          <p:nvPr/>
        </p:nvSpPr>
        <p:spPr>
          <a:xfrm>
            <a:off x="802640" y="281305"/>
            <a:ext cx="4064000" cy="368300"/>
          </a:xfrm>
          <a:prstGeom prst="rect">
            <a:avLst/>
          </a:prstGeom>
          <a:noFill/>
        </p:spPr>
        <p:txBody>
          <a:bodyPr wrap="square" rtlCol="0">
            <a:spAutoFit/>
          </a:bodyPr>
          <a:p>
            <a:r>
              <a:rPr lang="en-IN" altLang="en-US"/>
              <a:t>QUESTIONS MAKES</a:t>
            </a:r>
            <a:endParaRPr lang="en-I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46075" y="217170"/>
            <a:ext cx="5568315" cy="4030980"/>
          </a:xfrm>
          <a:prstGeom prst="rect">
            <a:avLst/>
          </a:prstGeom>
        </p:spPr>
        <p:txBody>
          <a:bodyPr wrap="square">
            <a:spAutoFit/>
          </a:bodyPr>
          <a:p>
            <a:r>
              <a:rPr sz="1600" b="1"/>
              <a:t>Perceptron Model</a:t>
            </a:r>
            <a:endParaRPr sz="1600" b="1"/>
          </a:p>
          <a:p>
            <a:r>
              <a:rPr sz="1600"/>
              <a:t>The perceptron is the simplest form of an artificial neural network and serves as the building block of more advanced models.</a:t>
            </a:r>
            <a:endParaRPr sz="1600"/>
          </a:p>
          <a:p>
            <a:pPr>
              <a:buFont typeface="Arial" panose="020B0604020202020204"/>
              <a:buChar char="•"/>
            </a:pPr>
            <a:r>
              <a:rPr sz="1600" b="1"/>
              <a:t>Components of a Perceptron:</a:t>
            </a:r>
            <a:endParaRPr sz="1600" b="1"/>
          </a:p>
          <a:p>
            <a:pPr lvl="1">
              <a:buFont typeface="Arial" panose="020B0604020202020204"/>
              <a:buChar char="◦"/>
            </a:pPr>
            <a:r>
              <a:rPr sz="1600" b="1"/>
              <a:t>Inputs</a:t>
            </a:r>
            <a:r>
              <a:rPr sz="1600"/>
              <a:t>: Feature values from the dataset.</a:t>
            </a:r>
            <a:endParaRPr sz="1600"/>
          </a:p>
          <a:p>
            <a:pPr lvl="1">
              <a:buFont typeface="Arial" panose="020B0604020202020204"/>
              <a:buChar char="◦"/>
            </a:pPr>
            <a:r>
              <a:rPr sz="1600" b="1"/>
              <a:t>Weights</a:t>
            </a:r>
            <a:r>
              <a:rPr sz="1600"/>
              <a:t>: Assigned to each input to signify importance.</a:t>
            </a:r>
            <a:endParaRPr sz="1600"/>
          </a:p>
          <a:p>
            <a:pPr lvl="1">
              <a:buFont typeface="Arial" panose="020B0604020202020204"/>
              <a:buChar char="◦"/>
            </a:pPr>
            <a:r>
              <a:rPr sz="1600" b="1"/>
              <a:t>Summation </a:t>
            </a:r>
            <a:r>
              <a:rPr sz="1600"/>
              <a:t>Function: Computes the weighted sum of inputs.</a:t>
            </a:r>
            <a:endParaRPr sz="1600"/>
          </a:p>
          <a:p>
            <a:pPr lvl="1">
              <a:buFont typeface="Arial" panose="020B0604020202020204"/>
              <a:buChar char="◦"/>
            </a:pPr>
            <a:r>
              <a:rPr sz="1600" b="1"/>
              <a:t>Activation Function</a:t>
            </a:r>
            <a:r>
              <a:rPr sz="1600"/>
              <a:t>: Applies a threshold to determine output.</a:t>
            </a:r>
            <a:endParaRPr sz="1600"/>
          </a:p>
          <a:p>
            <a:pPr>
              <a:buFont typeface="Arial" panose="020B0604020202020204"/>
              <a:buChar char="•"/>
            </a:pPr>
            <a:r>
              <a:rPr sz="1600" b="1"/>
              <a:t>Types of Perceptron Models:</a:t>
            </a:r>
            <a:endParaRPr sz="1600" b="1"/>
          </a:p>
          <a:p>
            <a:pPr lvl="1">
              <a:buFont typeface="Arial" panose="020B0604020202020204"/>
              <a:buChar char="◦"/>
            </a:pPr>
            <a:r>
              <a:rPr sz="1600"/>
              <a:t>Single-layer perceptron: Can only solve linearly separable problems.</a:t>
            </a:r>
            <a:endParaRPr sz="1600"/>
          </a:p>
          <a:p>
            <a:pPr lvl="1">
              <a:buFont typeface="Arial" panose="020B0604020202020204"/>
              <a:buChar char="◦"/>
            </a:pPr>
            <a:r>
              <a:rPr sz="1600"/>
              <a:t>Multi-layer perceptron (MLP): Can solve non-linear problems using multiple layers.</a:t>
            </a:r>
            <a:endParaRPr sz="1600"/>
          </a:p>
        </p:txBody>
      </p:sp>
      <p:pic>
        <p:nvPicPr>
          <p:cNvPr id="3" name="Picture 2"/>
          <p:cNvPicPr/>
          <p:nvPr/>
        </p:nvPicPr>
        <p:blipFill>
          <a:blip r:embed="rId1"/>
          <a:stretch>
            <a:fillRect/>
          </a:stretch>
        </p:blipFill>
        <p:spPr>
          <a:xfrm>
            <a:off x="5619750" y="100965"/>
            <a:ext cx="6424930" cy="5667375"/>
          </a:xfrm>
          <a:prstGeom prst="rect">
            <a:avLst/>
          </a:prstGeom>
        </p:spPr>
      </p:pic>
      <p:sp>
        <p:nvSpPr>
          <p:cNvPr id="4" name="Text Box 3"/>
          <p:cNvSpPr txBox="1"/>
          <p:nvPr/>
        </p:nvSpPr>
        <p:spPr>
          <a:xfrm>
            <a:off x="5443855" y="6250305"/>
            <a:ext cx="6096000" cy="368300"/>
          </a:xfrm>
          <a:prstGeom prst="rect">
            <a:avLst/>
          </a:prstGeom>
          <a:noFill/>
        </p:spPr>
        <p:txBody>
          <a:bodyPr wrap="square" rtlCol="0" anchor="t">
            <a:spAutoFit/>
          </a:bodyPr>
          <a:p>
            <a:r>
              <a:rPr lang="en-US" altLang="en-US"/>
              <a:t>https://s.mriquestions.com/what-is-a-neural-network.html</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42570" y="123190"/>
            <a:ext cx="7807960" cy="5754370"/>
          </a:xfrm>
          <a:prstGeom prst="rect">
            <a:avLst/>
          </a:prstGeom>
        </p:spPr>
        <p:txBody>
          <a:bodyPr>
            <a:noAutofit/>
          </a:bodyPr>
          <a:p>
            <a:pPr marL="0" indent="0">
              <a:spcBef>
                <a:spcPct val="0"/>
              </a:spcBef>
              <a:spcAft>
                <a:spcPct val="0"/>
              </a:spcAft>
            </a:pPr>
            <a:r>
              <a:rPr sz="3600" b="0" i="0">
                <a:solidFill>
                  <a:srgbClr val="FF0000"/>
                </a:solidFill>
                <a:latin typeface="ff1"/>
                <a:ea typeface="ff1"/>
              </a:rPr>
              <a:t>Topics to be Covered</a:t>
            </a:r>
            <a:endParaRPr sz="3600" b="0" i="0">
              <a:solidFill>
                <a:srgbClr val="FF0000"/>
              </a:solidFill>
              <a:latin typeface="ff1"/>
              <a:ea typeface="ff1"/>
            </a:endParaRPr>
          </a:p>
          <a:p>
            <a:pPr marL="285750" indent="-285750">
              <a:spcBef>
                <a:spcPct val="0"/>
              </a:spcBef>
              <a:spcAft>
                <a:spcPct val="0"/>
              </a:spcAft>
              <a:buFont typeface="Arial" panose="020B0604020202020204" pitchFamily="34" charset="0"/>
              <a:buChar char="•"/>
            </a:pPr>
            <a:r>
              <a:rPr b="1" i="0">
                <a:solidFill>
                  <a:srgbClr val="000000"/>
                </a:solidFill>
                <a:latin typeface="Arial" panose="020B0604020202020204" pitchFamily="34" charset="0"/>
                <a:ea typeface="ff1"/>
                <a:cs typeface="Arial" panose="020B0604020202020204" pitchFamily="34" charset="0"/>
              </a:rPr>
              <a:t>Introduction: </a:t>
            </a:r>
            <a:r>
              <a:rPr lang="en-US" altLang="en-US" b="1" i="0">
                <a:solidFill>
                  <a:srgbClr val="000000"/>
                </a:solidFill>
                <a:latin typeface="Arial" panose="020B0604020202020204" pitchFamily="34" charset="0"/>
                <a:ea typeface="ff1"/>
                <a:cs typeface="Arial" panose="020B0604020202020204" pitchFamily="34" charset="0"/>
              </a:rPr>
              <a:t>Difference Between ML, DL &amp; A</a:t>
            </a:r>
            <a:r>
              <a:rPr lang="en-US" altLang="en-US" b="0" i="0">
                <a:solidFill>
                  <a:srgbClr val="000000"/>
                </a:solidFill>
                <a:latin typeface="Arial" panose="020B0604020202020204" pitchFamily="34" charset="0"/>
                <a:ea typeface="ff1"/>
                <a:cs typeface="Arial" panose="020B0604020202020204" pitchFamily="34" charset="0"/>
              </a:rPr>
              <a:t>i</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Applications of AI</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Conventional AI vs GenAI</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Future of AI</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IN" altLang="en-US" b="0" i="0">
                <a:solidFill>
                  <a:srgbClr val="000000"/>
                </a:solidFill>
                <a:latin typeface="Arial" panose="020B0604020202020204" pitchFamily="34" charset="0"/>
                <a:ea typeface="ff1"/>
                <a:cs typeface="Arial" panose="020B0604020202020204" pitchFamily="34" charset="0"/>
              </a:rPr>
              <a:t>Why DL use over ML (</a:t>
            </a:r>
            <a:r>
              <a:rPr>
                <a:solidFill>
                  <a:srgbClr val="000000"/>
                </a:solidFill>
                <a:latin typeface="Arial" panose="020B0604020202020204" pitchFamily="34" charset="0"/>
                <a:ea typeface="ff1"/>
                <a:cs typeface="Arial" panose="020B0604020202020204" pitchFamily="34" charset="0"/>
                <a:sym typeface="+mn-ea"/>
              </a:rPr>
              <a:t>Machine Learning vs Deep Learning</a:t>
            </a:r>
            <a:r>
              <a:rPr lang="en-IN">
                <a:solidFill>
                  <a:srgbClr val="000000"/>
                </a:solidFill>
                <a:latin typeface="Arial" panose="020B0604020202020204" pitchFamily="34" charset="0"/>
                <a:ea typeface="ff1"/>
                <a:cs typeface="Arial" panose="020B0604020202020204" pitchFamily="34" charset="0"/>
                <a:sym typeface="+mn-ea"/>
              </a:rPr>
              <a:t>)</a:t>
            </a:r>
            <a:endParaRPr b="0" i="0">
              <a:solidFill>
                <a:srgbClr val="000000"/>
              </a:solidFill>
              <a:latin typeface="Arial" panose="020B0604020202020204" pitchFamily="34" charset="0"/>
              <a:ea typeface="ff1"/>
              <a:cs typeface="Arial" panose="020B0604020202020204" pitchFamily="34" charset="0"/>
            </a:endParaRPr>
          </a:p>
          <a:p>
            <a:pPr lvl="1" indent="0">
              <a:spcBef>
                <a:spcPct val="0"/>
              </a:spcBef>
              <a:spcAft>
                <a:spcPct val="0"/>
              </a:spcAft>
              <a:buFont typeface="Arial" panose="020B0604020202020204" pitchFamily="34" charset="0"/>
              <a:buNone/>
            </a:pPr>
            <a:endParaRPr lang="en-US" altLang="en-US" b="0" i="0">
              <a:solidFill>
                <a:srgbClr val="000000"/>
              </a:solidFill>
              <a:latin typeface="Arial" panose="020B0604020202020204" pitchFamily="34" charset="0"/>
              <a:ea typeface="ff1"/>
              <a:cs typeface="Arial" panose="020B0604020202020204" pitchFamily="34" charset="0"/>
            </a:endParaRPr>
          </a:p>
          <a:p>
            <a:pPr marL="285750" lvl="0" indent="-285750">
              <a:spcBef>
                <a:spcPct val="0"/>
              </a:spcBef>
              <a:spcAft>
                <a:spcPct val="0"/>
              </a:spcAft>
              <a:buFont typeface="Arial" panose="020B0604020202020204" pitchFamily="34" charset="0"/>
              <a:buChar char="•"/>
            </a:pPr>
            <a:r>
              <a:rPr b="1">
                <a:solidFill>
                  <a:srgbClr val="000000"/>
                </a:solidFill>
                <a:latin typeface="Arial" panose="020B0604020202020204" pitchFamily="34" charset="0"/>
                <a:ea typeface="ff1"/>
                <a:cs typeface="Arial" panose="020B0604020202020204" pitchFamily="34" charset="0"/>
                <a:sym typeface="+mn-ea"/>
              </a:rPr>
              <a:t>Deep Learning</a:t>
            </a:r>
            <a:endParaRPr b="1">
              <a:solidFill>
                <a:srgbClr val="000000"/>
              </a:solidFill>
              <a:latin typeface="Arial" panose="020B0604020202020204" pitchFamily="34" charset="0"/>
              <a:ea typeface="ff1"/>
              <a:cs typeface="Arial" panose="020B0604020202020204" pitchFamily="34" charset="0"/>
              <a:sym typeface="+mn-ea"/>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Introduction to Deep Learning</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Perceptron Model</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Introduction to Tensorflow and Keras</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Introduction to Types of Neural Networks</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a:solidFill>
                  <a:srgbClr val="000000"/>
                </a:solidFill>
                <a:latin typeface="Arial" panose="020B0604020202020204" pitchFamily="34" charset="0"/>
                <a:ea typeface="ff1"/>
                <a:cs typeface="Arial" panose="020B0604020202020204" pitchFamily="34" charset="0"/>
                <a:sym typeface="+mn-ea"/>
              </a:rPr>
              <a:t>Deep and Shallow Neural Network</a:t>
            </a:r>
            <a:endParaRPr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endParaRPr lang="en-US" altLang="en-US" b="0" i="0">
              <a:solidFill>
                <a:srgbClr val="000000"/>
              </a:solidFill>
              <a:latin typeface="Arial" panose="020B0604020202020204" pitchFamily="34" charset="0"/>
              <a:ea typeface="ff1"/>
              <a:cs typeface="Arial" panose="020B0604020202020204" pitchFamily="34" charset="0"/>
            </a:endParaRPr>
          </a:p>
          <a:p>
            <a:pPr marL="285750" indent="-285750">
              <a:spcBef>
                <a:spcPct val="0"/>
              </a:spcBef>
              <a:spcAft>
                <a:spcPct val="0"/>
              </a:spcAft>
              <a:buFont typeface="Arial" panose="020B0604020202020204" pitchFamily="34" charset="0"/>
              <a:buChar char="•"/>
            </a:pPr>
            <a:r>
              <a:rPr lang="en-US" altLang="en-US" b="1" i="0">
                <a:solidFill>
                  <a:srgbClr val="000000"/>
                </a:solidFill>
                <a:latin typeface="Arial" panose="020B0604020202020204" pitchFamily="34" charset="0"/>
                <a:ea typeface="ff1"/>
                <a:cs typeface="Arial" panose="020B0604020202020204" pitchFamily="34" charset="0"/>
              </a:rPr>
              <a:t>Artificial Neural Network Deep Dive  </a:t>
            </a:r>
            <a:endParaRPr lang="en-US" altLang="en-US" b="1"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Activation Functions in NN</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Loss Functions</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Optimization Technique</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Regularization Techniques</a:t>
            </a:r>
            <a:endParaRPr lang="en-US" altLang="en-US" b="0" i="0">
              <a:solidFill>
                <a:srgbClr val="000000"/>
              </a:solidFill>
              <a:latin typeface="Arial" panose="020B0604020202020204" pitchFamily="34" charset="0"/>
              <a:ea typeface="ff1"/>
              <a:cs typeface="Arial" panose="020B0604020202020204" pitchFamily="34" charset="0"/>
            </a:endParaRPr>
          </a:p>
          <a:p>
            <a:pPr marL="742950" lvl="1" indent="-285750">
              <a:spcBef>
                <a:spcPct val="0"/>
              </a:spcBef>
              <a:spcAft>
                <a:spcPct val="0"/>
              </a:spcAft>
              <a:buFont typeface="Arial" panose="020B0604020202020204" pitchFamily="34" charset="0"/>
              <a:buChar char="•"/>
            </a:pPr>
            <a:r>
              <a:rPr lang="en-US" altLang="en-US" b="0" i="0">
                <a:solidFill>
                  <a:srgbClr val="000000"/>
                </a:solidFill>
                <a:latin typeface="Arial" panose="020B0604020202020204" pitchFamily="34" charset="0"/>
                <a:ea typeface="ff1"/>
                <a:cs typeface="Arial" panose="020B0604020202020204" pitchFamily="34" charset="0"/>
              </a:rPr>
              <a:t>CallBacks</a:t>
            </a:r>
            <a:endParaRPr b="0" i="0">
              <a:solidFill>
                <a:srgbClr val="000000"/>
              </a:solidFill>
              <a:latin typeface="Arial" panose="020B0604020202020204" pitchFamily="34" charset="0"/>
              <a:ea typeface="ff2"/>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40976" y="347869"/>
            <a:ext cx="6003695" cy="44229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p:cNvSpPr>
            <a:spLocks noChangeAspect="1" noChangeArrowheads="1"/>
          </p:cNvSpPr>
          <p:nvPr/>
        </p:nvSpPr>
        <p:spPr bwMode="auto">
          <a:xfrm>
            <a:off x="5943600" y="3276600"/>
            <a:ext cx="3769360" cy="37693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5" name="AutoShape 8"/>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7" name="TextBox 6"/>
          <p:cNvSpPr txBox="1"/>
          <p:nvPr/>
        </p:nvSpPr>
        <p:spPr>
          <a:xfrm>
            <a:off x="3048000" y="3340854"/>
            <a:ext cx="6096000" cy="369332"/>
          </a:xfrm>
          <a:prstGeom prst="rect">
            <a:avLst/>
          </a:prstGeom>
          <a:noFill/>
        </p:spPr>
        <p:txBody>
          <a:bodyPr wrap="square">
            <a:spAutoFit/>
          </a:bodyPr>
          <a:lstStyle/>
          <a:p>
            <a:endParaRPr lang="en-IN" dirty="0"/>
          </a:p>
        </p:txBody>
      </p:sp>
      <p:sp>
        <p:nvSpPr>
          <p:cNvPr id="10" name="Rectangle 9"/>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IN"/>
          </a:p>
        </p:txBody>
      </p:sp>
      <p:sp>
        <p:nvSpPr>
          <p:cNvPr id="11" name="AutoShape 11" descr="Types of Machine Learning Models"/>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2" name="AutoShape 13"/>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15" name="Picture 14"/>
          <p:cNvPicPr>
            <a:picLocks noChangeAspect="1"/>
          </p:cNvPicPr>
          <p:nvPr/>
        </p:nvPicPr>
        <p:blipFill>
          <a:blip r:embed="rId1">
            <a:extLst>
              <a:ext uri="{28A0092B-C50C-407E-A947-70E740481C1C}">
                <a14:useLocalDpi xmlns:a14="http://schemas.microsoft.com/office/drawing/2010/main" val="0"/>
              </a:ext>
            </a:extLst>
          </a:blip>
          <a:srcRect b="6476"/>
          <a:stretch>
            <a:fillRect/>
          </a:stretch>
        </p:blipFill>
        <p:spPr>
          <a:xfrm>
            <a:off x="3647694" y="1"/>
            <a:ext cx="4896612" cy="6309360"/>
          </a:xfrm>
          <a:prstGeom prst="rect">
            <a:avLst/>
          </a:prstGeom>
        </p:spPr>
      </p:pic>
      <p:sp>
        <p:nvSpPr>
          <p:cNvPr id="17" name="TextBox 16"/>
          <p:cNvSpPr txBox="1"/>
          <p:nvPr/>
        </p:nvSpPr>
        <p:spPr>
          <a:xfrm>
            <a:off x="8910320" y="5109032"/>
            <a:ext cx="3281680" cy="1200329"/>
          </a:xfrm>
          <a:prstGeom prst="rect">
            <a:avLst/>
          </a:prstGeom>
          <a:noFill/>
        </p:spPr>
        <p:txBody>
          <a:bodyPr wrap="square">
            <a:spAutoFit/>
          </a:bodyPr>
          <a:lstStyle/>
          <a:p>
            <a:r>
              <a:rPr lang="en-IN" dirty="0"/>
              <a:t>https://pythonnumericalmethods.studentorg.berkeley.edu/notebooks/chapter25.01-Concept-of-Machine-Learning.html</a:t>
            </a:r>
            <a:endParaRPr lang="en-IN" dirty="0"/>
          </a:p>
        </p:txBody>
      </p:sp>
      <p:sp>
        <p:nvSpPr>
          <p:cNvPr id="18" name="AutoShape 17"/>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6833" y="203200"/>
            <a:ext cx="7532944" cy="2690337"/>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263" y="3051628"/>
            <a:ext cx="6925377" cy="247334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Screenshot (247)"/>
          <p:cNvPicPr>
            <a:picLocks noChangeAspect="1"/>
          </p:cNvPicPr>
          <p:nvPr/>
        </p:nvPicPr>
        <p:blipFill>
          <a:blip r:embed="rId1"/>
          <a:srcRect l="21734" t="14241" r="27016" b="15574"/>
          <a:stretch>
            <a:fillRect/>
          </a:stretch>
        </p:blipFill>
        <p:spPr>
          <a:xfrm>
            <a:off x="1675765" y="0"/>
            <a:ext cx="8839835" cy="64547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71500" y="497840"/>
            <a:ext cx="8447405" cy="4154170"/>
          </a:xfrm>
          <a:prstGeom prst="rect">
            <a:avLst/>
          </a:prstGeom>
          <a:noFill/>
        </p:spPr>
        <p:txBody>
          <a:bodyPr wrap="square" rtlCol="0" anchor="t">
            <a:spAutoFit/>
          </a:bodyPr>
          <a:p>
            <a:r>
              <a:rPr sz="2400" b="1">
                <a:solidFill>
                  <a:srgbClr val="FF0000"/>
                </a:solidFill>
                <a:effectLst>
                  <a:outerShdw blurRad="38100" dist="38100" dir="2700000" algn="tl">
                    <a:srgbClr val="000000">
                      <a:alpha val="43137"/>
                    </a:srgbClr>
                  </a:outerShdw>
                </a:effectLst>
                <a:sym typeface="+mn-ea"/>
              </a:rPr>
              <a:t>Artificial Intelligence (AI)</a:t>
            </a:r>
            <a:r>
              <a:rPr sz="2400">
                <a:sym typeface="+mn-ea"/>
              </a:rPr>
              <a:t> refers to the simulation of human intelligence in machines that are designed to think, learn, and make decisions. AI encompasses a wide range of technologies, including rule-based systems, expert systems, and machine learning algorithms.</a:t>
            </a:r>
            <a:endParaRPr sz="2400"/>
          </a:p>
          <a:p>
            <a:endParaRPr sz="2400"/>
          </a:p>
          <a:p>
            <a:r>
              <a:rPr sz="2400" b="1">
                <a:sym typeface="+mn-ea"/>
              </a:rPr>
              <a:t>Key Features of AI:</a:t>
            </a:r>
            <a:endParaRPr sz="2400" b="1"/>
          </a:p>
          <a:p>
            <a:pPr>
              <a:buFont typeface="Arial" panose="020B0604020202020204"/>
              <a:buChar char="•"/>
            </a:pPr>
            <a:r>
              <a:rPr sz="2400">
                <a:sym typeface="+mn-ea"/>
              </a:rPr>
              <a:t>Automation of tasks that require human intelligence.</a:t>
            </a:r>
            <a:endParaRPr sz="2400"/>
          </a:p>
          <a:p>
            <a:pPr>
              <a:buFont typeface="Arial" panose="020B0604020202020204"/>
              <a:buChar char="•"/>
            </a:pPr>
            <a:r>
              <a:rPr sz="2400">
                <a:sym typeface="+mn-ea"/>
              </a:rPr>
              <a:t>Ability to learn from data and improve over time.</a:t>
            </a:r>
            <a:endParaRPr sz="2400"/>
          </a:p>
          <a:p>
            <a:pPr>
              <a:buFont typeface="Arial" panose="020B0604020202020204"/>
              <a:buChar char="•"/>
            </a:pPr>
            <a:r>
              <a:rPr sz="2400">
                <a:sym typeface="+mn-ea"/>
              </a:rPr>
              <a:t>Applications across various domains, including healthcare, finance, and robotics.</a:t>
            </a:r>
            <a:endParaRPr lang="en-US" sz="2400">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19075" y="170180"/>
            <a:ext cx="10690860" cy="2368550"/>
          </a:xfrm>
          <a:prstGeom prst="rect">
            <a:avLst/>
          </a:prstGeom>
        </p:spPr>
        <p:txBody>
          <a:bodyPr wrap="square">
            <a:spAutoFit/>
          </a:bodyPr>
          <a:p>
            <a:r>
              <a:rPr sz="2000" b="1">
                <a:solidFill>
                  <a:srgbClr val="FF0000"/>
                </a:solidFill>
                <a:latin typeface="Arial Black" panose="020B0A04020102020204" charset="0"/>
                <a:cs typeface="Arial Black" panose="020B0A04020102020204" charset="0"/>
              </a:rPr>
              <a:t>Conventional AI vs Generative AI (GenAI)</a:t>
            </a:r>
            <a:endParaRPr sz="2000" b="1">
              <a:solidFill>
                <a:srgbClr val="FF0000"/>
              </a:solidFill>
              <a:latin typeface="Arial Black" panose="020B0A04020102020204" charset="0"/>
              <a:cs typeface="Arial Black" panose="020B0A04020102020204" charset="0"/>
            </a:endParaRPr>
          </a:p>
          <a:p>
            <a:pPr>
              <a:buAutoNum type="arabicPeriod"/>
            </a:pPr>
            <a:r>
              <a:rPr sz="1600"/>
              <a:t>Conventional AI:</a:t>
            </a:r>
            <a:endParaRPr sz="1600"/>
          </a:p>
          <a:p>
            <a:pPr lvl="1">
              <a:buFont typeface="Arial" panose="020B0604020202020204"/>
              <a:buChar char="◦"/>
            </a:pPr>
            <a:r>
              <a:rPr sz="1600"/>
              <a:t>Focuses on classification, prediction, and rule-based decision-making.</a:t>
            </a:r>
            <a:endParaRPr sz="1600"/>
          </a:p>
          <a:p>
            <a:pPr lvl="1">
              <a:buFont typeface="Arial" panose="020B0604020202020204"/>
              <a:buChar char="◦"/>
            </a:pPr>
            <a:r>
              <a:rPr sz="1600"/>
              <a:t>Uses structured datasets for training.</a:t>
            </a:r>
            <a:endParaRPr sz="1600"/>
          </a:p>
          <a:p>
            <a:pPr lvl="1">
              <a:buFont typeface="Arial" panose="020B0604020202020204"/>
              <a:buChar char="◦"/>
            </a:pPr>
            <a:r>
              <a:rPr sz="1600"/>
              <a:t>Examples: Spam filters, customer service chatbots, recommendation engines.</a:t>
            </a:r>
            <a:endParaRPr sz="1600"/>
          </a:p>
          <a:p>
            <a:pPr>
              <a:buAutoNum type="arabicPeriod"/>
            </a:pPr>
            <a:r>
              <a:rPr sz="1600"/>
              <a:t>Generative AI (GenAI):</a:t>
            </a:r>
            <a:endParaRPr sz="1600"/>
          </a:p>
          <a:p>
            <a:pPr lvl="1">
              <a:buFont typeface="Arial" panose="020B0604020202020204"/>
              <a:buChar char="◦"/>
            </a:pPr>
            <a:r>
              <a:rPr sz="1600"/>
              <a:t>A type of AI that creates new content, such as text, images, and music.</a:t>
            </a:r>
            <a:endParaRPr sz="1600"/>
          </a:p>
          <a:p>
            <a:pPr lvl="1">
              <a:buFont typeface="Arial" panose="020B0604020202020204"/>
              <a:buChar char="◦"/>
            </a:pPr>
            <a:r>
              <a:rPr sz="1600"/>
              <a:t>Uses models like GANs (Generative Adversarial Networks) and transformers (e.g., GPT, DALL-E).</a:t>
            </a:r>
            <a:endParaRPr sz="1600"/>
          </a:p>
          <a:p>
            <a:pPr lvl="1">
              <a:buFont typeface="Arial" panose="020B0604020202020204"/>
              <a:buChar char="◦"/>
            </a:pPr>
            <a:r>
              <a:rPr sz="1600"/>
              <a:t>Examples: AI-generated art, chat-based content generation, and text-to-image synthesis.</a:t>
            </a:r>
            <a:endParaRPr sz="1600"/>
          </a:p>
        </p:txBody>
      </p:sp>
      <p:sp>
        <p:nvSpPr>
          <p:cNvPr id="3" name="Text Box 2"/>
          <p:cNvSpPr txBox="1"/>
          <p:nvPr/>
        </p:nvSpPr>
        <p:spPr>
          <a:xfrm>
            <a:off x="358140" y="2741295"/>
            <a:ext cx="8935720" cy="2430145"/>
          </a:xfrm>
          <a:prstGeom prst="rect">
            <a:avLst/>
          </a:prstGeom>
        </p:spPr>
        <p:txBody>
          <a:bodyPr wrap="square">
            <a:spAutoFit/>
          </a:bodyPr>
          <a:p>
            <a:r>
              <a:rPr sz="2400" b="1">
                <a:solidFill>
                  <a:srgbClr val="FF0000"/>
                </a:solidFill>
                <a:latin typeface="Arial Black" panose="020B0A04020102020204" charset="0"/>
                <a:cs typeface="Arial Black" panose="020B0A04020102020204" charset="0"/>
              </a:rPr>
              <a:t>Future of AI</a:t>
            </a:r>
            <a:endParaRPr sz="2400" b="1">
              <a:solidFill>
                <a:srgbClr val="FF0000"/>
              </a:solidFill>
              <a:latin typeface="Arial Black" panose="020B0A04020102020204" charset="0"/>
              <a:cs typeface="Arial Black" panose="020B0A04020102020204" charset="0"/>
            </a:endParaRPr>
          </a:p>
          <a:p>
            <a:r>
              <a:rPr sz="1600"/>
              <a:t>The future of AI is expected to bring significant advancements and challenges:</a:t>
            </a:r>
            <a:endParaRPr sz="1600"/>
          </a:p>
          <a:p>
            <a:pPr>
              <a:buFont typeface="Arial" panose="020B0604020202020204"/>
              <a:buChar char="•"/>
            </a:pPr>
            <a:r>
              <a:rPr sz="1600"/>
              <a:t>AI-Augmented Creativity: More sophisticated generative models for content creation.</a:t>
            </a:r>
            <a:endParaRPr sz="1600"/>
          </a:p>
          <a:p>
            <a:pPr>
              <a:buFont typeface="Arial" panose="020B0604020202020204"/>
              <a:buChar char="•"/>
            </a:pPr>
            <a:r>
              <a:rPr sz="1600"/>
              <a:t>Explainable AI (XAI): Enhancing transparency and trust in AI decision-making.</a:t>
            </a:r>
            <a:endParaRPr sz="1600"/>
          </a:p>
          <a:p>
            <a:pPr>
              <a:buFont typeface="Arial" panose="020B0604020202020204"/>
              <a:buChar char="•"/>
            </a:pPr>
            <a:r>
              <a:rPr sz="1600"/>
              <a:t>Ethical AI Development: Addressing biases, privacy concerns, and responsible AI use.</a:t>
            </a:r>
            <a:endParaRPr sz="1600"/>
          </a:p>
          <a:p>
            <a:pPr>
              <a:buFont typeface="Arial" panose="020B0604020202020204"/>
              <a:buChar char="•"/>
            </a:pPr>
            <a:r>
              <a:rPr sz="1600"/>
              <a:t>AI in Edge Computing: Deployment of AI models on edge devices for real-time processing.</a:t>
            </a:r>
            <a:endParaRPr sz="1600"/>
          </a:p>
          <a:p>
            <a:pPr>
              <a:buFont typeface="Arial" panose="020B0604020202020204"/>
              <a:buChar char="•"/>
            </a:pPr>
            <a:r>
              <a:rPr sz="1600"/>
              <a:t>Superintelligence and AGI: Theoretical advancements toward artificial general intelligence (AGI) with human-like reasoning capabilities.</a:t>
            </a:r>
            <a:endParaRPr sz="1600"/>
          </a:p>
          <a:p>
            <a:r>
              <a:rPr sz="1600"/>
              <a:t>AI continues to evolve, driving innovation and transforming industries worldwide.</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07645" y="154940"/>
            <a:ext cx="11256010" cy="3291840"/>
          </a:xfrm>
          <a:prstGeom prst="rect">
            <a:avLst/>
          </a:prstGeom>
        </p:spPr>
        <p:txBody>
          <a:bodyPr wrap="square">
            <a:spAutoFit/>
          </a:bodyPr>
          <a:p>
            <a:r>
              <a:rPr sz="3200" b="1">
                <a:solidFill>
                  <a:srgbClr val="FF0000"/>
                </a:solidFill>
                <a:effectLst>
                  <a:outerShdw blurRad="38100" dist="38100" dir="2700000" algn="tl">
                    <a:srgbClr val="000000">
                      <a:alpha val="43137"/>
                    </a:srgbClr>
                  </a:outerShdw>
                </a:effectLst>
                <a:latin typeface="Arial Black" panose="020B0A04020102020204" charset="0"/>
                <a:cs typeface="Arial Black" panose="020B0A04020102020204" charset="0"/>
              </a:rPr>
              <a:t>Introduction to Deep Learning</a:t>
            </a:r>
            <a:endParaRPr sz="3200" b="1">
              <a:solidFill>
                <a:srgbClr val="FF0000"/>
              </a:solidFill>
              <a:effectLst>
                <a:outerShdw blurRad="38100" dist="38100" dir="2700000" algn="tl">
                  <a:srgbClr val="000000">
                    <a:alpha val="43137"/>
                  </a:srgbClr>
                </a:outerShdw>
              </a:effectLst>
              <a:latin typeface="Arial Black" panose="020B0A04020102020204" charset="0"/>
              <a:cs typeface="Arial Black" panose="020B0A04020102020204" charset="0"/>
            </a:endParaRPr>
          </a:p>
          <a:p>
            <a:endParaRPr sz="3200" b="1">
              <a:solidFill>
                <a:srgbClr val="FF0000"/>
              </a:solidFill>
              <a:effectLst>
                <a:outerShdw blurRad="38100" dist="38100" dir="2700000" algn="tl">
                  <a:srgbClr val="000000">
                    <a:alpha val="43137"/>
                  </a:srgbClr>
                </a:outerShdw>
              </a:effectLst>
              <a:latin typeface="Arial Black" panose="020B0A04020102020204" charset="0"/>
              <a:cs typeface="Arial Black" panose="020B0A04020102020204" charset="0"/>
            </a:endParaRPr>
          </a:p>
          <a:p>
            <a:r>
              <a:t>Deep Learning (DL) is a subset of Machine Learning that utilizes artificial neural networks with multiple layers to learn complex patterns in data. It enables high-level feature extraction from raw data and is the foundation for many modern AI applications.</a:t>
            </a:r>
          </a:p>
          <a:p/>
          <a:p>
            <a:r>
              <a:rPr b="1">
                <a:solidFill>
                  <a:srgbClr val="FF0000"/>
                </a:solidFill>
              </a:rPr>
              <a:t>Key Aspects of Deep Learning:</a:t>
            </a:r>
            <a:endParaRPr b="1">
              <a:solidFill>
                <a:srgbClr val="FF0000"/>
              </a:solidFill>
            </a:endParaRPr>
          </a:p>
          <a:p>
            <a:pPr>
              <a:buFont typeface="Arial" panose="020B0604020202020204"/>
              <a:buChar char="•"/>
            </a:pPr>
            <a:r>
              <a:t>Multi-layered neural networks (deep networks) that extract hierarchical features.</a:t>
            </a:r>
          </a:p>
          <a:p>
            <a:pPr>
              <a:buFont typeface="Arial" panose="020B0604020202020204"/>
              <a:buChar char="•"/>
            </a:pPr>
            <a:r>
              <a:t>Requires large datasets and significant computational power (e.g., GPUs, TPUs).</a:t>
            </a:r>
          </a:p>
          <a:p>
            <a:pPr>
              <a:buFont typeface="Arial" panose="020B0604020202020204"/>
              <a:buChar char="•"/>
            </a:pPr>
            <a:r>
              <a:t>Performs exceptionally well in tasks like image recognition, natural language processing, and speech synthesis.</a:t>
            </a:r>
          </a:p>
        </p:txBody>
      </p:sp>
    </p:spTree>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datastoreItem>
</file>

<file path=customXml/itemProps2.xml><?xml version="1.0" encoding="utf-8"?>
<ds:datastoreItem xmlns:ds="http://schemas.openxmlformats.org/officeDocument/2006/customXml" ds:itemID="{19DAD249-BF80-48EF-9AFB-36A11BCDC2CE}">
  <ds:schemaRefs/>
</ds:datastoreItem>
</file>

<file path=customXml/itemProps3.xml><?xml version="1.0" encoding="utf-8"?>
<ds:datastoreItem xmlns:ds="http://schemas.openxmlformats.org/officeDocument/2006/customXml" ds:itemID="{C5A59D56-2157-4202-9D02-F44E447A241D}">
  <ds:schemaRefs/>
</ds:datastoreItem>
</file>

<file path=docProps/app.xml><?xml version="1.0" encoding="utf-8"?>
<Properties xmlns="http://schemas.openxmlformats.org/officeDocument/2006/extended-properties" xmlns:vt="http://schemas.openxmlformats.org/officeDocument/2006/docPropsVTypes">
  <Template>{C1F586F6-F4D7-452B-886A-E9A4E37E0B18}tf56160789_win32</Template>
  <TotalTime>0</TotalTime>
  <Words>7833</Words>
  <Application>WPS Presentation</Application>
  <PresentationFormat>Widescreen</PresentationFormat>
  <Paragraphs>166</Paragraphs>
  <Slides>19</Slides>
  <Notes>0</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19</vt:i4>
      </vt:variant>
    </vt:vector>
  </HeadingPairs>
  <TitlesOfParts>
    <vt:vector size="35" baseType="lpstr">
      <vt:lpstr>Arial</vt:lpstr>
      <vt:lpstr>SimSun</vt:lpstr>
      <vt:lpstr>Wingdings</vt:lpstr>
      <vt:lpstr>Calibri</vt:lpstr>
      <vt:lpstr>ff1</vt:lpstr>
      <vt:lpstr>Segoe Print</vt:lpstr>
      <vt:lpstr>ff2</vt:lpstr>
      <vt:lpstr>Arial</vt:lpstr>
      <vt:lpstr>Inter</vt:lpstr>
      <vt:lpstr>Microsoft YaHei</vt:lpstr>
      <vt:lpstr>Arial Unicode MS</vt:lpstr>
      <vt:lpstr>Franklin Gothic Book</vt:lpstr>
      <vt:lpstr>Bookman Old Style</vt:lpstr>
      <vt:lpstr>Arial Black</vt:lpstr>
      <vt:lpstr>Custom</vt:lpstr>
      <vt:lpstr>Acrobat.Document.DC</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shahil md</dc:creator>
  <cp:lastModifiedBy>Sahil</cp:lastModifiedBy>
  <cp:revision>69</cp:revision>
  <dcterms:created xsi:type="dcterms:W3CDTF">2024-09-27T03:26:00Z</dcterms:created>
  <dcterms:modified xsi:type="dcterms:W3CDTF">2025-02-07T14:46:24Z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45ED318A333445159C54A9B1854A53CF_12</vt:lpwstr>
  </property>
  <property fmtid="{D5CDD505-2E9C-101B-9397-08002B2CF9AE}" pid="4" name="KSOProductBuildVer">
    <vt:lpwstr>1033-12.2.0.19805</vt:lpwstr>
  </property>
</Properties>
</file>

<file path=docProps/thumbnail.jpeg>
</file>